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</p:sldMasterIdLst>
  <p:notesMasterIdLst>
    <p:notesMasterId r:id="rId22"/>
  </p:notesMasterIdLst>
  <p:sldIdLst>
    <p:sldId id="317" r:id="rId2"/>
    <p:sldId id="263" r:id="rId3"/>
    <p:sldId id="307" r:id="rId4"/>
    <p:sldId id="298" r:id="rId5"/>
    <p:sldId id="299" r:id="rId6"/>
    <p:sldId id="295" r:id="rId7"/>
    <p:sldId id="267" r:id="rId8"/>
    <p:sldId id="297" r:id="rId9"/>
    <p:sldId id="268" r:id="rId10"/>
    <p:sldId id="315" r:id="rId11"/>
    <p:sldId id="257" r:id="rId12"/>
    <p:sldId id="310" r:id="rId13"/>
    <p:sldId id="258" r:id="rId14"/>
    <p:sldId id="259" r:id="rId15"/>
    <p:sldId id="311" r:id="rId16"/>
    <p:sldId id="313" r:id="rId17"/>
    <p:sldId id="314" r:id="rId18"/>
    <p:sldId id="312" r:id="rId19"/>
    <p:sldId id="289" r:id="rId20"/>
    <p:sldId id="3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04D92-C17D-A842-8F0B-DC013D6A3FEB}" v="1698" dt="2020-08-14T16:25:36.421"/>
    <p1510:client id="{E209742F-91FF-CC0F-4A95-D72D08715041}" v="39" dt="2020-08-14T06:38:35.095"/>
    <p1510:client id="{E7F48555-3746-0A55-54A3-EA8484E68592}" v="379" dt="2020-08-14T07:26:35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08"/>
  </p:normalViewPr>
  <p:slideViewPr>
    <p:cSldViewPr snapToGrid="0" snapToObjects="1">
      <p:cViewPr varScale="1">
        <p:scale>
          <a:sx n="121" d="100"/>
          <a:sy n="121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44E63-31F2-7A48-BA75-BE61D2182756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10258-2F95-FF4D-B237-78DD8BE7E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92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0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3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3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2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56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7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FA5E-9861-BF44-B45E-9A7C9E73B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838DB-87CE-9048-9140-B906C15EC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4146A-749B-DC4F-85D7-AA578062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581F7-534C-9141-AF52-D6EECD5C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6FD7B-0B88-CC45-A66A-B5E9A3E5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0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5BF4-C65F-364F-BA34-218FE7E8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08B14-0CF1-6440-B0F6-2B1B88A8B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E421-711C-C246-B15E-DB89FB9EC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1F72C-9E82-B144-AD41-4660CF18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106F9-5AE1-044F-9D35-9412E12D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2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6C757-AC60-0544-A11F-C58C65176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071D0-9270-6742-B344-0A3B30CEA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15531-ACD0-3146-9DFC-F01CDDC5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5705F-B748-5644-AEDA-646C5F2D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D8F8-24DA-1C46-9069-F45B8F71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1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2790-2D61-5649-8E8A-740622738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13173-F759-E44E-A1CD-35EB676ED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1D58E-3C82-EA43-9D0A-C59D8843F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3A1DF-F1B4-594F-8944-6E8593F8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CCFF6-3628-1540-BFEE-D1BBA038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2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3BFE-76F4-0948-9D38-01014C75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B8B80-30B6-BD42-97EA-F8B0D7F10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058FC-B6C5-4746-AE04-BC860423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ED678-201A-104A-8AAD-51C3BE34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BFAE5-6850-F64A-AB6B-9FDF33AE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2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E129-971C-9541-B8B6-8CD96B02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864C2-E829-3F4B-8398-11F2648B4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E287B-0C29-9348-9C97-E6497B484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6EB01-F3EE-8E43-B8B3-83DBA2EB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C6A08-D56B-F74F-8244-8270050A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3F44C-4833-724B-B295-8CB7A3A3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6C04-528E-1D44-BA30-80648E37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3DC6B-90B4-8041-9116-21CA4EA64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8C734-FD4A-1246-B316-46EA8E905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5D6CF7-A489-3543-B2C0-B6398B38D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E550A-9C1E-5E47-8561-7975E892F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D492E5-20B3-DC4E-9A44-CB903B43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CAADFB-1F09-DD4B-9E0F-380D0417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55ADC-8A60-9A4F-B7E9-D8542AEE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3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1EA2-8529-2F4D-AE86-E04B99C8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63588-76CF-DC40-98F3-C02073A7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CB67A-80ED-6848-A0A4-20693613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41B75-5118-2640-954D-F15D4B40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AC6A3-2903-F144-90FC-02E4F9D8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F980B-6E3D-F64B-B492-9914F139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15196-6E7A-8B4F-B83A-E49C6480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6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6548-F851-4147-8CBD-46CA9E3B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D525E-276E-6643-813A-725A1C95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9807F-7F93-D64A-85CF-65C6D6C48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842AC-AF7F-7F4A-84B6-B0DCAF9D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D52DC-EBE3-D140-80A9-60491076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03439-D7EF-634F-89D7-FBCFCE4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3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20FF-CCFD-CC4E-9E5B-CC210042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090B4-6D51-D749-9335-EB56FDD554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488EA-1A46-E647-A5D0-10322F938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5AC80-5B36-1C44-998D-84560BC3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38B51-043D-7F4F-9686-386CCB3D9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F671D-EF0B-274F-BF18-4C9EC1A9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9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6CCD7-B3D7-CE4A-B717-DBB290FA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0C524-C32C-5143-A46D-1F094E13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A0F5D-10B8-BC4B-9AD1-18963C981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47308-3098-524D-9C09-55F163D2C8BB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6BD28-6CBD-5142-8E01-3EF983FE9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917CA-4E97-0D45-B1B8-ACCF35429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7A11F-4646-4A4B-962C-ADC882B7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3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media" Target="../media/media9.mp4"/><Relationship Id="rId7" Type="http://schemas.openxmlformats.org/officeDocument/2006/relationships/image" Target="../media/image8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56.png"/><Relationship Id="rId15" Type="http://schemas.openxmlformats.org/officeDocument/2006/relationships/image" Target="../media/image30.png"/><Relationship Id="rId10" Type="http://schemas.openxmlformats.org/officeDocument/2006/relationships/image" Target="../media/image60.pn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video" Target="../media/media5.mp4"/><Relationship Id="rId9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5BBB3C8-71A7-B24A-98E9-0DFD969F6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6056" y="432220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Parker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7675B5-5FC4-5F46-AAA2-71AD219E4B7C}"/>
              </a:ext>
            </a:extLst>
          </p:cNvPr>
          <p:cNvSpPr/>
          <p:nvPr/>
        </p:nvSpPr>
        <p:spPr>
          <a:xfrm>
            <a:off x="1199242" y="2481362"/>
            <a:ext cx="10107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Emergence of nonreciprocal interactions and phase transitions in optically assembled nanomaterials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033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7" y="45036"/>
            <a:ext cx="11876918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/>
                <a:cs typeface="Arial"/>
              </a:rPr>
              <a:t>Separating optically trapped mixtures of particles by size and material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41BD2-5E58-DE41-BA26-8C421C08B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67" y="1308494"/>
            <a:ext cx="8000040" cy="1658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A74B1-2DFE-7E4A-B7D1-94B97BF9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365" y="1037094"/>
            <a:ext cx="2175849" cy="21598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864160-DBE7-6A46-A5B6-49D00AFB02EF}"/>
              </a:ext>
            </a:extLst>
          </p:cNvPr>
          <p:cNvSpPr txBox="1"/>
          <p:nvPr/>
        </p:nvSpPr>
        <p:spPr>
          <a:xfrm>
            <a:off x="8581714" y="768576"/>
            <a:ext cx="588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Experiment (red = brighter particles)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EDC5D-CEF0-7B41-BA32-67CB4877B6E4}"/>
              </a:ext>
            </a:extLst>
          </p:cNvPr>
          <p:cNvSpPr txBox="1"/>
          <p:nvPr/>
        </p:nvSpPr>
        <p:spPr>
          <a:xfrm>
            <a:off x="9385873" y="3043055"/>
            <a:ext cx="561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Emmanuel </a:t>
            </a:r>
            <a:r>
              <a:rPr lang="en-US" sz="1400" i="1" err="1"/>
              <a:t>Valenton</a:t>
            </a:r>
            <a:r>
              <a:rPr lang="en-US" sz="1400" i="1"/>
              <a:t>, Curtis Peterson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707920A-FEF0-40C0-B0B3-9D931546E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029" y="4034976"/>
            <a:ext cx="1959378" cy="1940046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EB08E998-03D6-4D6E-8641-ED8ACA7F7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144" y="3985974"/>
            <a:ext cx="1958228" cy="193891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FB201D2-E0AE-471E-92F1-81CD1B7BA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03" y="4048784"/>
            <a:ext cx="1902177" cy="18574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2CF625-FAD0-45D3-8B1B-03886F1E61B1}"/>
              </a:ext>
            </a:extLst>
          </p:cNvPr>
          <p:cNvSpPr txBox="1"/>
          <p:nvPr/>
        </p:nvSpPr>
        <p:spPr>
          <a:xfrm>
            <a:off x="261165" y="934495"/>
            <a:ext cx="588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Separation by particle size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F0065E-A252-447C-A62B-E0F292291C31}"/>
              </a:ext>
            </a:extLst>
          </p:cNvPr>
          <p:cNvSpPr txBox="1"/>
          <p:nvPr/>
        </p:nvSpPr>
        <p:spPr>
          <a:xfrm>
            <a:off x="261164" y="3619930"/>
            <a:ext cx="588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Separation by particle material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51F14-BFD5-4EA4-8E1D-2D7E01A85421}"/>
              </a:ext>
            </a:extLst>
          </p:cNvPr>
          <p:cNvSpPr txBox="1"/>
          <p:nvPr/>
        </p:nvSpPr>
        <p:spPr>
          <a:xfrm>
            <a:off x="328760" y="5789172"/>
            <a:ext cx="588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Au-Ag fails to separate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43D9C0-20AD-5647-AEA7-4F54777DA9CB}"/>
                  </a:ext>
                </a:extLst>
              </p:cNvPr>
              <p:cNvSpPr txBox="1"/>
              <p:nvPr/>
            </p:nvSpPr>
            <p:spPr>
              <a:xfrm>
                <a:off x="6567786" y="4874103"/>
                <a:ext cx="3701719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Φ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func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43D9C0-20AD-5647-AEA7-4F54777DA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786" y="4874103"/>
                <a:ext cx="3701719" cy="613694"/>
              </a:xfrm>
              <a:prstGeom prst="rect">
                <a:avLst/>
              </a:prstGeom>
              <a:blipFill>
                <a:blip r:embed="rId4"/>
                <a:stretch>
                  <a:fillRect t="-208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CC8B8B-CD5B-0C46-971B-9B819DDFF75E}"/>
                  </a:ext>
                </a:extLst>
              </p:cNvPr>
              <p:cNvSpPr txBox="1"/>
              <p:nvPr/>
            </p:nvSpPr>
            <p:spPr>
              <a:xfrm>
                <a:off x="6567785" y="5690532"/>
                <a:ext cx="3729482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Φ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func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CC8B8B-CD5B-0C46-971B-9B819DDFF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785" y="5690532"/>
                <a:ext cx="3729482" cy="613694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EEC26E-D074-BB48-9C72-BF167E355BBE}"/>
                  </a:ext>
                </a:extLst>
              </p:cNvPr>
              <p:cNvSpPr txBox="1"/>
              <p:nvPr/>
            </p:nvSpPr>
            <p:spPr>
              <a:xfrm>
                <a:off x="6698900" y="2591107"/>
                <a:ext cx="2742097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EEC26E-D074-BB48-9C72-BF167E355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900" y="2591107"/>
                <a:ext cx="2742097" cy="613694"/>
              </a:xfrm>
              <a:prstGeom prst="rect">
                <a:avLst/>
              </a:prstGeom>
              <a:blipFill>
                <a:blip r:embed="rId6"/>
                <a:stretch>
                  <a:fillRect l="-922" t="-2083" r="-2304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F30BC1-0B0A-2F49-AB2B-B061C9FCD75C}"/>
                  </a:ext>
                </a:extLst>
              </p:cNvPr>
              <p:cNvSpPr txBox="1"/>
              <p:nvPr/>
            </p:nvSpPr>
            <p:spPr>
              <a:xfrm>
                <a:off x="6721837" y="3407536"/>
                <a:ext cx="2913939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F30BC1-0B0A-2F49-AB2B-B061C9FCD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837" y="3407536"/>
                <a:ext cx="2913939" cy="613694"/>
              </a:xfrm>
              <a:prstGeom prst="rect">
                <a:avLst/>
              </a:prstGeom>
              <a:blipFill>
                <a:blip r:embed="rId7"/>
                <a:stretch>
                  <a:fillRect l="-866" r="-17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7A4753B-56FD-EA44-8605-2B088A38FEAD}"/>
              </a:ext>
            </a:extLst>
          </p:cNvPr>
          <p:cNvSpPr/>
          <p:nvPr/>
        </p:nvSpPr>
        <p:spPr>
          <a:xfrm>
            <a:off x="6483083" y="4695069"/>
            <a:ext cx="3857728" cy="17852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C834D0-9059-CD4A-AA6C-6CB505C11433}"/>
              </a:ext>
            </a:extLst>
          </p:cNvPr>
          <p:cNvSpPr/>
          <p:nvPr/>
        </p:nvSpPr>
        <p:spPr>
          <a:xfrm>
            <a:off x="6483083" y="2312172"/>
            <a:ext cx="3857728" cy="17852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B75891-F50B-884D-BE8D-2B4DDA99BFF1}"/>
              </a:ext>
            </a:extLst>
          </p:cNvPr>
          <p:cNvSpPr txBox="1"/>
          <p:nvPr/>
        </p:nvSpPr>
        <p:spPr>
          <a:xfrm>
            <a:off x="6374226" y="4314384"/>
            <a:ext cx="260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 sum and difference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805383-B609-C940-B15D-704621972B9F}"/>
              </a:ext>
            </a:extLst>
          </p:cNvPr>
          <p:cNvSpPr txBox="1"/>
          <p:nvPr/>
        </p:nvSpPr>
        <p:spPr>
          <a:xfrm>
            <a:off x="6396483" y="1951440"/>
            <a:ext cx="260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forces</a:t>
            </a:r>
          </a:p>
        </p:txBody>
      </p:sp>
      <p:pic>
        <p:nvPicPr>
          <p:cNvPr id="18" name="rhc_dimer" descr="rhc_dimer">
            <a:hlinkClick r:id="" action="ppaction://media"/>
            <a:extLst>
              <a:ext uri="{FF2B5EF4-FFF2-40B4-BE49-F238E27FC236}">
                <a16:creationId xmlns:a16="http://schemas.microsoft.com/office/drawing/2014/main" id="{7B409342-703C-4148-8068-A36FB5D97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89" y="1168141"/>
            <a:ext cx="5284834" cy="19818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219A72-92BA-6B4E-A986-FC1EC638F0CF}"/>
              </a:ext>
            </a:extLst>
          </p:cNvPr>
          <p:cNvSpPr txBox="1"/>
          <p:nvPr/>
        </p:nvSpPr>
        <p:spPr>
          <a:xfrm>
            <a:off x="787441" y="970759"/>
            <a:ext cx="2504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RHC-polarized light</a:t>
            </a:r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6F039B-25D5-8341-83D8-3752BF3BC5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55" y="3137858"/>
            <a:ext cx="2801844" cy="2541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53C975-6B8A-B545-A84D-39467D8B6FCF}"/>
                  </a:ext>
                </a:extLst>
              </p:cNvPr>
              <p:cNvSpPr txBox="1"/>
              <p:nvPr/>
            </p:nvSpPr>
            <p:spPr>
              <a:xfrm>
                <a:off x="787441" y="5839849"/>
                <a:ext cx="299261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53C975-6B8A-B545-A84D-39467D8B6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41" y="5839849"/>
                <a:ext cx="2992614" cy="338554"/>
              </a:xfrm>
              <a:prstGeom prst="rect">
                <a:avLst/>
              </a:prstGeom>
              <a:blipFill>
                <a:blip r:embed="rId10"/>
                <a:stretch>
                  <a:fillRect l="-422" r="-2532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E427C8-7EB8-EA41-AAA8-C51DBA193C65}"/>
                  </a:ext>
                </a:extLst>
              </p:cNvPr>
              <p:cNvSpPr txBox="1"/>
              <p:nvPr/>
            </p:nvSpPr>
            <p:spPr>
              <a:xfrm>
                <a:off x="803284" y="6277389"/>
                <a:ext cx="218713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𝒑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E427C8-7EB8-EA41-AAA8-C51DBA19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84" y="6277389"/>
                <a:ext cx="2187137" cy="338554"/>
              </a:xfrm>
              <a:prstGeom prst="rect">
                <a:avLst/>
              </a:prstGeom>
              <a:blipFill>
                <a:blip r:embed="rId11"/>
                <a:stretch>
                  <a:fillRect l="-2312" r="-115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1EC2E998-1125-1743-96ED-55229105FAE6}"/>
              </a:ext>
            </a:extLst>
          </p:cNvPr>
          <p:cNvSpPr txBox="1">
            <a:spLocks/>
          </p:cNvSpPr>
          <p:nvPr/>
        </p:nvSpPr>
        <p:spPr>
          <a:xfrm>
            <a:off x="-2008860" y="-125131"/>
            <a:ext cx="11876918" cy="6966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/>
                <a:cs typeface="Arial"/>
              </a:rPr>
              <a:t>Pairwise force model for non-reciprocal interactions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D0CCF8-B92A-CA4F-8D87-CABAE8609E2B}"/>
                  </a:ext>
                </a:extLst>
              </p:cNvPr>
              <p:cNvSpPr txBox="1"/>
              <p:nvPr/>
            </p:nvSpPr>
            <p:spPr>
              <a:xfrm>
                <a:off x="6757740" y="1168141"/>
                <a:ext cx="2917658" cy="692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D0CCF8-B92A-CA4F-8D87-CABAE8609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740" y="1168141"/>
                <a:ext cx="2917658" cy="692241"/>
              </a:xfrm>
              <a:prstGeom prst="rect">
                <a:avLst/>
              </a:prstGeom>
              <a:blipFill>
                <a:blip r:embed="rId12"/>
                <a:stretch>
                  <a:fillRect r="-866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31D7D7D-FA56-7649-B625-08E48A835FE6}"/>
              </a:ext>
            </a:extLst>
          </p:cNvPr>
          <p:cNvSpPr txBox="1"/>
          <p:nvPr/>
        </p:nvSpPr>
        <p:spPr>
          <a:xfrm>
            <a:off x="6447289" y="707499"/>
            <a:ext cx="260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Cycle-averaged force</a:t>
            </a:r>
          </a:p>
        </p:txBody>
      </p:sp>
    </p:spTree>
    <p:extLst>
      <p:ext uri="{BB962C8B-B14F-4D97-AF65-F5344CB8AC3E}">
        <p14:creationId xmlns:p14="http://schemas.microsoft.com/office/powerpoint/2010/main" val="305088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D6666AE-F8EF-4B76-AA2A-954885ABD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554" y="1722350"/>
            <a:ext cx="4118517" cy="38792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9E152D4-4C36-4F17-B122-45E38B346F57}"/>
              </a:ext>
            </a:extLst>
          </p:cNvPr>
          <p:cNvSpPr/>
          <p:nvPr/>
        </p:nvSpPr>
        <p:spPr>
          <a:xfrm>
            <a:off x="8344561" y="3406732"/>
            <a:ext cx="346927" cy="346927"/>
          </a:xfrm>
          <a:prstGeom prst="ellipse">
            <a:avLst/>
          </a:prstGeom>
          <a:solidFill>
            <a:srgbClr val="FF86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319E9F-4791-4DE3-8650-C5BD83E54BE0}"/>
              </a:ext>
            </a:extLst>
          </p:cNvPr>
          <p:cNvSpPr/>
          <p:nvPr/>
        </p:nvSpPr>
        <p:spPr>
          <a:xfrm>
            <a:off x="9180902" y="3406731"/>
            <a:ext cx="346927" cy="346927"/>
          </a:xfrm>
          <a:prstGeom prst="ellipse">
            <a:avLst/>
          </a:prstGeom>
          <a:solidFill>
            <a:srgbClr val="FF86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EB21B9-B889-48F7-98F0-3152378012C7}"/>
              </a:ext>
            </a:extLst>
          </p:cNvPr>
          <p:cNvCxnSpPr/>
          <p:nvPr/>
        </p:nvCxnSpPr>
        <p:spPr>
          <a:xfrm flipH="1">
            <a:off x="7995156" y="3580194"/>
            <a:ext cx="522868" cy="37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CBA68C-E1A7-F64C-8985-F749015DE9CD}"/>
              </a:ext>
            </a:extLst>
          </p:cNvPr>
          <p:cNvCxnSpPr>
            <a:cxnSpLocks/>
          </p:cNvCxnSpPr>
          <p:nvPr/>
        </p:nvCxnSpPr>
        <p:spPr>
          <a:xfrm>
            <a:off x="9339304" y="3580194"/>
            <a:ext cx="5749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51C6113-3BB9-CE47-B106-F50689ED9F8F}"/>
              </a:ext>
            </a:extLst>
          </p:cNvPr>
          <p:cNvSpPr/>
          <p:nvPr/>
        </p:nvSpPr>
        <p:spPr>
          <a:xfrm>
            <a:off x="1865490" y="3406730"/>
            <a:ext cx="346927" cy="346927"/>
          </a:xfrm>
          <a:prstGeom prst="ellipse">
            <a:avLst/>
          </a:prstGeom>
          <a:solidFill>
            <a:srgbClr val="FF86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C3B728-5041-9147-899C-457F4C287A40}"/>
              </a:ext>
            </a:extLst>
          </p:cNvPr>
          <p:cNvSpPr/>
          <p:nvPr/>
        </p:nvSpPr>
        <p:spPr>
          <a:xfrm>
            <a:off x="2843500" y="3406729"/>
            <a:ext cx="346927" cy="346927"/>
          </a:xfrm>
          <a:prstGeom prst="ellipse">
            <a:avLst/>
          </a:prstGeom>
          <a:solidFill>
            <a:srgbClr val="FF86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AF542E-D104-0C42-AEA4-BD356D867B2F}"/>
              </a:ext>
            </a:extLst>
          </p:cNvPr>
          <p:cNvCxnSpPr>
            <a:cxnSpLocks/>
          </p:cNvCxnSpPr>
          <p:nvPr/>
        </p:nvCxnSpPr>
        <p:spPr>
          <a:xfrm>
            <a:off x="2038953" y="3580192"/>
            <a:ext cx="4473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C998BB-C6E3-6242-B25F-D1F677A1255B}"/>
              </a:ext>
            </a:extLst>
          </p:cNvPr>
          <p:cNvCxnSpPr>
            <a:cxnSpLocks/>
          </p:cNvCxnSpPr>
          <p:nvPr/>
        </p:nvCxnSpPr>
        <p:spPr>
          <a:xfrm flipH="1">
            <a:off x="2576410" y="3580192"/>
            <a:ext cx="44017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D66C5400-46FF-5F40-8A36-B9C8D616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6" y="87651"/>
            <a:ext cx="10348262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Polar diagram of the reciprocal and non-reciprocal interactions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813CC5-015D-7D4B-9C36-5000B8893290}"/>
              </a:ext>
            </a:extLst>
          </p:cNvPr>
          <p:cNvSpPr/>
          <p:nvPr/>
        </p:nvSpPr>
        <p:spPr>
          <a:xfrm>
            <a:off x="6139341" y="1150782"/>
            <a:ext cx="346927" cy="346927"/>
          </a:xfrm>
          <a:prstGeom prst="ellipse">
            <a:avLst/>
          </a:prstGeom>
          <a:solidFill>
            <a:srgbClr val="FF86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9591EF-87CF-2748-8AE4-908C26F7E925}"/>
              </a:ext>
            </a:extLst>
          </p:cNvPr>
          <p:cNvCxnSpPr>
            <a:cxnSpLocks/>
          </p:cNvCxnSpPr>
          <p:nvPr/>
        </p:nvCxnSpPr>
        <p:spPr>
          <a:xfrm>
            <a:off x="6297743" y="1324245"/>
            <a:ext cx="5749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80AE0F26-7564-B04B-A704-D63773789991}"/>
              </a:ext>
            </a:extLst>
          </p:cNvPr>
          <p:cNvSpPr/>
          <p:nvPr/>
        </p:nvSpPr>
        <p:spPr>
          <a:xfrm>
            <a:off x="4965217" y="1150782"/>
            <a:ext cx="346927" cy="346927"/>
          </a:xfrm>
          <a:prstGeom prst="ellipse">
            <a:avLst/>
          </a:prstGeom>
          <a:solidFill>
            <a:srgbClr val="FF86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E3121A-90B6-2646-BE27-8F258E2B8818}"/>
              </a:ext>
            </a:extLst>
          </p:cNvPr>
          <p:cNvCxnSpPr>
            <a:cxnSpLocks/>
          </p:cNvCxnSpPr>
          <p:nvPr/>
        </p:nvCxnSpPr>
        <p:spPr>
          <a:xfrm>
            <a:off x="5123619" y="1324245"/>
            <a:ext cx="5749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A9E16D0-D3A6-1E48-9464-25C14987C061}"/>
              </a:ext>
            </a:extLst>
          </p:cNvPr>
          <p:cNvSpPr/>
          <p:nvPr/>
        </p:nvSpPr>
        <p:spPr>
          <a:xfrm>
            <a:off x="4950155" y="5757812"/>
            <a:ext cx="346927" cy="346927"/>
          </a:xfrm>
          <a:prstGeom prst="ellipse">
            <a:avLst/>
          </a:prstGeom>
          <a:solidFill>
            <a:srgbClr val="FF86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21AEB7-5209-0E40-BA57-28116DE92DC6}"/>
              </a:ext>
            </a:extLst>
          </p:cNvPr>
          <p:cNvCxnSpPr/>
          <p:nvPr/>
        </p:nvCxnSpPr>
        <p:spPr>
          <a:xfrm flipH="1">
            <a:off x="4600750" y="5931274"/>
            <a:ext cx="522868" cy="37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637A1F2C-AFA6-FF4B-BF64-D61AFBA9840D}"/>
              </a:ext>
            </a:extLst>
          </p:cNvPr>
          <p:cNvSpPr/>
          <p:nvPr/>
        </p:nvSpPr>
        <p:spPr>
          <a:xfrm>
            <a:off x="6297743" y="5757810"/>
            <a:ext cx="346927" cy="346927"/>
          </a:xfrm>
          <a:prstGeom prst="ellipse">
            <a:avLst/>
          </a:prstGeom>
          <a:solidFill>
            <a:srgbClr val="FF86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8EB587-85F9-194F-B15B-3C3D1E16356F}"/>
              </a:ext>
            </a:extLst>
          </p:cNvPr>
          <p:cNvCxnSpPr/>
          <p:nvPr/>
        </p:nvCxnSpPr>
        <p:spPr>
          <a:xfrm flipH="1">
            <a:off x="5948338" y="5931272"/>
            <a:ext cx="522868" cy="37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9ED231E-D539-404E-AACC-624429EB6A9B}"/>
              </a:ext>
            </a:extLst>
          </p:cNvPr>
          <p:cNvSpPr/>
          <p:nvPr/>
        </p:nvSpPr>
        <p:spPr>
          <a:xfrm>
            <a:off x="7756402" y="4904331"/>
            <a:ext cx="3857728" cy="17852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BB28A2-496D-9049-8B1C-8F58C7A5E365}"/>
                  </a:ext>
                </a:extLst>
              </p:cNvPr>
              <p:cNvSpPr txBox="1"/>
              <p:nvPr/>
            </p:nvSpPr>
            <p:spPr>
              <a:xfrm>
                <a:off x="7827360" y="5074078"/>
                <a:ext cx="3701719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Φ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func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BB28A2-496D-9049-8B1C-8F58C7A5E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360" y="5074078"/>
                <a:ext cx="3701719" cy="613694"/>
              </a:xfrm>
              <a:prstGeom prst="rect">
                <a:avLst/>
              </a:prstGeom>
              <a:blipFill>
                <a:blip r:embed="rId3"/>
                <a:stretch>
                  <a:fillRect t="-2041" r="-341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4B37F39-3EB4-FD40-ADA9-86D09599FCA5}"/>
                  </a:ext>
                </a:extLst>
              </p:cNvPr>
              <p:cNvSpPr txBox="1"/>
              <p:nvPr/>
            </p:nvSpPr>
            <p:spPr>
              <a:xfrm>
                <a:off x="7827359" y="5890507"/>
                <a:ext cx="3729482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Φ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func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4B37F39-3EB4-FD40-ADA9-86D09599F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359" y="5890507"/>
                <a:ext cx="3729482" cy="613694"/>
              </a:xfrm>
              <a:prstGeom prst="rect">
                <a:avLst/>
              </a:prstGeom>
              <a:blipFill>
                <a:blip r:embed="rId4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0678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697103-6A7E-B040-846B-F3050A72D7AB}"/>
                  </a:ext>
                </a:extLst>
              </p:cNvPr>
              <p:cNvSpPr txBox="1"/>
              <p:nvPr/>
            </p:nvSpPr>
            <p:spPr>
              <a:xfrm>
                <a:off x="1242742" y="1131453"/>
                <a:ext cx="1005021" cy="2492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=0.7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697103-6A7E-B040-846B-F3050A72D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742" y="1131453"/>
                <a:ext cx="1005021" cy="2492990"/>
              </a:xfrm>
              <a:prstGeom prst="rect">
                <a:avLst/>
              </a:prstGeom>
              <a:blipFill>
                <a:blip r:embed="rId2"/>
                <a:stretch>
                  <a:fillRect l="-1250" r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19116EF8-B489-4D4E-8243-1377AA9C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7841"/>
            <a:ext cx="12192000" cy="231247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D1F42DD-3153-2E41-82B0-99F357EDBE3F}"/>
              </a:ext>
            </a:extLst>
          </p:cNvPr>
          <p:cNvSpPr/>
          <p:nvPr/>
        </p:nvSpPr>
        <p:spPr>
          <a:xfrm>
            <a:off x="904656" y="1318056"/>
            <a:ext cx="189033" cy="189033"/>
          </a:xfrm>
          <a:prstGeom prst="ellipse">
            <a:avLst/>
          </a:prstGeom>
          <a:solidFill>
            <a:srgbClr val="1E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5EAFC3-B2F9-0945-A8C0-339565DDB872}"/>
              </a:ext>
            </a:extLst>
          </p:cNvPr>
          <p:cNvSpPr/>
          <p:nvPr/>
        </p:nvSpPr>
        <p:spPr>
          <a:xfrm>
            <a:off x="904656" y="2156256"/>
            <a:ext cx="189033" cy="189033"/>
          </a:xfrm>
          <a:prstGeom prst="ellipse">
            <a:avLst/>
          </a:prstGeom>
          <a:solidFill>
            <a:srgbClr val="D728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612AD9-7D0A-0145-A776-C4FEC5B7F8F1}"/>
              </a:ext>
            </a:extLst>
          </p:cNvPr>
          <p:cNvSpPr txBox="1"/>
          <p:nvPr/>
        </p:nvSpPr>
        <p:spPr>
          <a:xfrm>
            <a:off x="10891157" y="3140562"/>
            <a:ext cx="260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 particles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81A942-B30E-404D-A0C6-8AB1872C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107488"/>
            <a:ext cx="11876918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/>
                <a:cs typeface="Arial"/>
              </a:rPr>
              <a:t>Model dynamics with two species of nanoparticles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D27231-DED2-E04D-8E9C-8720B10966A2}"/>
                  </a:ext>
                </a:extLst>
              </p:cNvPr>
              <p:cNvSpPr txBox="1"/>
              <p:nvPr/>
            </p:nvSpPr>
            <p:spPr>
              <a:xfrm>
                <a:off x="2927549" y="1356621"/>
                <a:ext cx="2742097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D27231-DED2-E04D-8E9C-8720B1096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549" y="1356621"/>
                <a:ext cx="2742097" cy="613694"/>
              </a:xfrm>
              <a:prstGeom prst="rect">
                <a:avLst/>
              </a:prstGeom>
              <a:blipFill>
                <a:blip r:embed="rId4"/>
                <a:stretch>
                  <a:fillRect l="-1389" r="-2315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51A89D-392F-E046-BA77-07791975EBF8}"/>
                  </a:ext>
                </a:extLst>
              </p:cNvPr>
              <p:cNvSpPr txBox="1"/>
              <p:nvPr/>
            </p:nvSpPr>
            <p:spPr>
              <a:xfrm>
                <a:off x="2950486" y="2173050"/>
                <a:ext cx="2913939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51A89D-392F-E046-BA77-07791975E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486" y="2173050"/>
                <a:ext cx="2913939" cy="613694"/>
              </a:xfrm>
              <a:prstGeom prst="rect">
                <a:avLst/>
              </a:prstGeom>
              <a:blipFill>
                <a:blip r:embed="rId5"/>
                <a:stretch>
                  <a:fillRect l="-866" r="-173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F9F2467-5734-E342-97AF-5E38BE4BFEB6}"/>
              </a:ext>
            </a:extLst>
          </p:cNvPr>
          <p:cNvSpPr/>
          <p:nvPr/>
        </p:nvSpPr>
        <p:spPr>
          <a:xfrm>
            <a:off x="2711732" y="1077686"/>
            <a:ext cx="3857728" cy="17852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3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697103-6A7E-B040-846B-F3050A72D7AB}"/>
                  </a:ext>
                </a:extLst>
              </p:cNvPr>
              <p:cNvSpPr txBox="1"/>
              <p:nvPr/>
            </p:nvSpPr>
            <p:spPr>
              <a:xfrm>
                <a:off x="1362689" y="929718"/>
                <a:ext cx="1029897" cy="2492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=1.6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=1.0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697103-6A7E-B040-846B-F3050A72D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689" y="929718"/>
                <a:ext cx="1029897" cy="2492990"/>
              </a:xfrm>
              <a:prstGeom prst="rect">
                <a:avLst/>
              </a:prstGeom>
              <a:blipFill>
                <a:blip r:embed="rId2"/>
                <a:stretch>
                  <a:fillRect r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FD1F42DD-3153-2E41-82B0-99F357EDBE3F}"/>
              </a:ext>
            </a:extLst>
          </p:cNvPr>
          <p:cNvSpPr/>
          <p:nvPr/>
        </p:nvSpPr>
        <p:spPr>
          <a:xfrm>
            <a:off x="1024602" y="1116321"/>
            <a:ext cx="189033" cy="189033"/>
          </a:xfrm>
          <a:prstGeom prst="ellipse">
            <a:avLst/>
          </a:prstGeom>
          <a:solidFill>
            <a:srgbClr val="1E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5EAFC3-B2F9-0945-A8C0-339565DDB872}"/>
              </a:ext>
            </a:extLst>
          </p:cNvPr>
          <p:cNvSpPr/>
          <p:nvPr/>
        </p:nvSpPr>
        <p:spPr>
          <a:xfrm>
            <a:off x="1024602" y="1954521"/>
            <a:ext cx="189033" cy="189033"/>
          </a:xfrm>
          <a:prstGeom prst="ellipse">
            <a:avLst/>
          </a:prstGeom>
          <a:solidFill>
            <a:srgbClr val="FF8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DCFACF-86F3-554B-B645-EE337DAD4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72" y="2655997"/>
            <a:ext cx="11299371" cy="41546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3F8A59-E780-044E-8686-2CD445577122}"/>
                  </a:ext>
                </a:extLst>
              </p:cNvPr>
              <p:cNvSpPr txBox="1"/>
              <p:nvPr/>
            </p:nvSpPr>
            <p:spPr>
              <a:xfrm>
                <a:off x="3203448" y="940604"/>
                <a:ext cx="1052339" cy="2492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=1.3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=0.5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=1.9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=1.5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3F8A59-E780-044E-8686-2CD44557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448" y="940604"/>
                <a:ext cx="1052339" cy="24929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2D81BEBD-A605-D642-B074-9B393640B94B}"/>
              </a:ext>
            </a:extLst>
          </p:cNvPr>
          <p:cNvSpPr/>
          <p:nvPr/>
        </p:nvSpPr>
        <p:spPr>
          <a:xfrm>
            <a:off x="2865361" y="1127207"/>
            <a:ext cx="189033" cy="189033"/>
          </a:xfrm>
          <a:prstGeom prst="ellipse">
            <a:avLst/>
          </a:prstGeom>
          <a:solidFill>
            <a:srgbClr val="54B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B2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CFE4D06-158C-CF49-B9BF-18E51A1A7056}"/>
              </a:ext>
            </a:extLst>
          </p:cNvPr>
          <p:cNvSpPr/>
          <p:nvPr/>
        </p:nvSpPr>
        <p:spPr>
          <a:xfrm>
            <a:off x="2865361" y="1965407"/>
            <a:ext cx="189033" cy="189033"/>
          </a:xfrm>
          <a:prstGeom prst="ellipse">
            <a:avLst/>
          </a:prstGeom>
          <a:solidFill>
            <a:srgbClr val="D728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D5918-22EF-3342-AFD7-28C557A5CFB3}"/>
              </a:ext>
            </a:extLst>
          </p:cNvPr>
          <p:cNvSpPr txBox="1"/>
          <p:nvPr/>
        </p:nvSpPr>
        <p:spPr>
          <a:xfrm>
            <a:off x="10554185" y="2148464"/>
            <a:ext cx="260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271 particles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8E07D82-70E8-3249-AF26-815B4BE3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5" y="107488"/>
            <a:ext cx="11876918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/>
                <a:cs typeface="Arial"/>
              </a:rPr>
              <a:t>Model dynamics with four species of nanoparticles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29E291-DCFD-EE45-BBA7-F2F481D31D3E}"/>
                  </a:ext>
                </a:extLst>
              </p:cNvPr>
              <p:cNvSpPr txBox="1"/>
              <p:nvPr/>
            </p:nvSpPr>
            <p:spPr>
              <a:xfrm>
                <a:off x="4782107" y="1024131"/>
                <a:ext cx="2742097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29E291-DCFD-EE45-BBA7-F2F481D31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107" y="1024131"/>
                <a:ext cx="2742097" cy="613694"/>
              </a:xfrm>
              <a:prstGeom prst="rect">
                <a:avLst/>
              </a:prstGeom>
              <a:blipFill>
                <a:blip r:embed="rId5"/>
                <a:stretch>
                  <a:fillRect l="-1389" r="-2315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C0EF52-64AA-1E49-ADE3-5C0BD034A434}"/>
                  </a:ext>
                </a:extLst>
              </p:cNvPr>
              <p:cNvSpPr txBox="1"/>
              <p:nvPr/>
            </p:nvSpPr>
            <p:spPr>
              <a:xfrm>
                <a:off x="4805044" y="1840560"/>
                <a:ext cx="2913939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C0EF52-64AA-1E49-ADE3-5C0BD034A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044" y="1840560"/>
                <a:ext cx="2913939" cy="613694"/>
              </a:xfrm>
              <a:prstGeom prst="rect">
                <a:avLst/>
              </a:prstGeom>
              <a:blipFill>
                <a:blip r:embed="rId6"/>
                <a:stretch>
                  <a:fillRect l="-866" r="-1732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4B7B8A95-02C8-494E-B7DB-2FE5E5F93DD2}"/>
              </a:ext>
            </a:extLst>
          </p:cNvPr>
          <p:cNvSpPr/>
          <p:nvPr/>
        </p:nvSpPr>
        <p:spPr>
          <a:xfrm>
            <a:off x="4566290" y="745196"/>
            <a:ext cx="3857728" cy="17852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443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F7A67C-D7AA-45BE-9729-8E9DF0FD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6" y="87651"/>
            <a:ext cx="10348262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Phase transition due to increasing interaction strength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B378471-55D1-4A46-A6B1-C6DDA461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261" y="2102907"/>
            <a:ext cx="5308600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0C239-077E-7B4A-981D-233CD647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413" y="1744908"/>
            <a:ext cx="2098747" cy="1864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6DABC0-7EF8-DE42-937B-D7EE01F95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84" y="4095482"/>
            <a:ext cx="2256655" cy="2321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713B80-832B-A340-9631-223F650C38BC}"/>
              </a:ext>
            </a:extLst>
          </p:cNvPr>
          <p:cNvSpPr txBox="1"/>
          <p:nvPr/>
        </p:nvSpPr>
        <p:spPr>
          <a:xfrm>
            <a:off x="507054" y="3726150"/>
            <a:ext cx="225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Low hexagonal order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48DEC-9D93-634C-86C7-932D8A97FAD9}"/>
              </a:ext>
            </a:extLst>
          </p:cNvPr>
          <p:cNvSpPr txBox="1"/>
          <p:nvPr/>
        </p:nvSpPr>
        <p:spPr>
          <a:xfrm>
            <a:off x="8665413" y="1420652"/>
            <a:ext cx="225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hexagonal order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0980CD-3330-E746-B7F3-FBE5DFC84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54" y="1003620"/>
            <a:ext cx="4310929" cy="102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10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775D8C8-C4F1-4873-A176-44E0E4DF4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201" y="1751297"/>
            <a:ext cx="4818565" cy="36185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185E55-D16C-E342-947F-88D6C90A9A6D}"/>
              </a:ext>
            </a:extLst>
          </p:cNvPr>
          <p:cNvSpPr txBox="1">
            <a:spLocks/>
          </p:cNvSpPr>
          <p:nvPr/>
        </p:nvSpPr>
        <p:spPr>
          <a:xfrm>
            <a:off x="186846" y="87651"/>
            <a:ext cx="12005154" cy="696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Phase transition due to increasing phase difference (non-reciprocal strength)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onrec" descr="nonrec">
            <a:hlinkClick r:id="" action="ppaction://media"/>
            <a:extLst>
              <a:ext uri="{FF2B5EF4-FFF2-40B4-BE49-F238E27FC236}">
                <a16:creationId xmlns:a16="http://schemas.microsoft.com/office/drawing/2014/main" id="{AA36C98D-2DFE-144C-91B4-EC1E304CE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0070" y="3560582"/>
            <a:ext cx="3976082" cy="2982061"/>
          </a:xfrm>
          <a:prstGeom prst="rect">
            <a:avLst/>
          </a:prstGeom>
        </p:spPr>
      </p:pic>
      <p:pic>
        <p:nvPicPr>
          <p:cNvPr id="8" name="rec" descr="rec">
            <a:hlinkClick r:id="" action="ppaction://media"/>
            <a:extLst>
              <a:ext uri="{FF2B5EF4-FFF2-40B4-BE49-F238E27FC236}">
                <a16:creationId xmlns:a16="http://schemas.microsoft.com/office/drawing/2014/main" id="{A13898F9-C1E0-F844-9F72-6292ADE6BD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90407"/>
            <a:ext cx="3560234" cy="2670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5C4C71-4F86-ED45-B768-E7664A5238E2}"/>
              </a:ext>
            </a:extLst>
          </p:cNvPr>
          <p:cNvSpPr txBox="1"/>
          <p:nvPr/>
        </p:nvSpPr>
        <p:spPr>
          <a:xfrm>
            <a:off x="8659783" y="3560582"/>
            <a:ext cx="225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Low hexagonal order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2E000-41D5-B744-AB41-2D918B2D2653}"/>
              </a:ext>
            </a:extLst>
          </p:cNvPr>
          <p:cNvSpPr txBox="1"/>
          <p:nvPr/>
        </p:nvSpPr>
        <p:spPr>
          <a:xfrm>
            <a:off x="651789" y="820470"/>
            <a:ext cx="225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hexagonal order</a:t>
            </a:r>
          </a:p>
        </p:txBody>
      </p:sp>
    </p:spTree>
    <p:extLst>
      <p:ext uri="{BB962C8B-B14F-4D97-AF65-F5344CB8AC3E}">
        <p14:creationId xmlns:p14="http://schemas.microsoft.com/office/powerpoint/2010/main" val="56632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F7A67C-D7AA-45BE-9729-8E9DF0FD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30" y="139167"/>
            <a:ext cx="10348262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Phase transition diagram from variable interaction strength and non-reciprocal strength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FFF9C-EF09-4789-92D0-5FB6678E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648" y="1620559"/>
            <a:ext cx="6080703" cy="43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3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F7A67C-D7AA-45BE-9729-8E9DF0FD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6" y="87651"/>
            <a:ext cx="10348262" cy="696686"/>
          </a:xfrm>
        </p:spPr>
        <p:txBody>
          <a:bodyPr>
            <a:noAutofit/>
          </a:bodyPr>
          <a:lstStyle/>
          <a:p>
            <a:r>
              <a:rPr lang="en-US" sz="2400" b="1">
                <a:latin typeface="Arial"/>
                <a:cs typeface="Arial"/>
              </a:rPr>
              <a:t>Obtainable phase difference using real nanoparticles</a:t>
            </a:r>
          </a:p>
        </p:txBody>
      </p:sp>
      <p:pic>
        <p:nvPicPr>
          <p:cNvPr id="2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A765071-5263-4197-B2A7-19617DE28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132" y="1901354"/>
            <a:ext cx="4186663" cy="3947388"/>
          </a:xfrm>
          <a:prstGeom prst="rect">
            <a:avLst/>
          </a:prstGeom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3A29002-6667-4C3C-A86D-21C41BE51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85" y="2246772"/>
            <a:ext cx="4273395" cy="3256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64599-DA02-40EA-8254-EDF5D7B3FB97}"/>
              </a:ext>
            </a:extLst>
          </p:cNvPr>
          <p:cNvSpPr txBox="1"/>
          <p:nvPr/>
        </p:nvSpPr>
        <p:spPr>
          <a:xfrm>
            <a:off x="1831278" y="1397619"/>
            <a:ext cx="3604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100 nm diameter nanoparticles</a:t>
            </a:r>
            <a:endParaRPr lang="en-US" b="1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DC67B4-20BC-4607-BE62-085706053E12}"/>
              </a:ext>
            </a:extLst>
          </p:cNvPr>
          <p:cNvSpPr txBox="1"/>
          <p:nvPr/>
        </p:nvSpPr>
        <p:spPr>
          <a:xfrm>
            <a:off x="7499814" y="1397618"/>
            <a:ext cx="3604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Obtainable phase difference</a:t>
            </a:r>
            <a:endParaRPr lang="en-US" b="1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51A49-A467-6647-9B89-E2B4AD44B24C}"/>
              </a:ext>
            </a:extLst>
          </p:cNvPr>
          <p:cNvSpPr txBox="1"/>
          <p:nvPr/>
        </p:nvSpPr>
        <p:spPr>
          <a:xfrm>
            <a:off x="8296159" y="3127282"/>
            <a:ext cx="4099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?</a:t>
            </a:r>
            <a:endParaRPr lang="en-US" b="1" dirty="0"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40BA6B-F913-49BF-B313-D09BDBAED751}"/>
                  </a:ext>
                </a:extLst>
              </p:cNvPr>
              <p:cNvSpPr txBox="1"/>
              <p:nvPr/>
            </p:nvSpPr>
            <p:spPr>
              <a:xfrm>
                <a:off x="1831278" y="5659977"/>
                <a:ext cx="3604320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=520</m:t>
                    </m:r>
                  </m:oMath>
                </a14:m>
                <a:r>
                  <a:rPr lang="en-US" dirty="0"/>
                  <a:t> nm, Au-TiO</a:t>
                </a:r>
                <a:r>
                  <a:rPr lang="en-US" baseline="-25000" dirty="0"/>
                  <a:t>2</a:t>
                </a:r>
                <a:r>
                  <a:rPr lang="en-US" dirty="0"/>
                  <a:t> mixtures have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 phase difference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40BA6B-F913-49BF-B313-D09BDBAED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278" y="5659977"/>
                <a:ext cx="3604320" cy="646331"/>
              </a:xfrm>
              <a:prstGeom prst="rect">
                <a:avLst/>
              </a:prstGeom>
              <a:blipFill>
                <a:blip r:embed="rId4"/>
                <a:stretch>
                  <a:fillRect l="-1408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70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CC67FD0A-17A8-054D-A844-C56113B13AEE}"/>
              </a:ext>
            </a:extLst>
          </p:cNvPr>
          <p:cNvSpPr txBox="1">
            <a:spLocks/>
          </p:cNvSpPr>
          <p:nvPr/>
        </p:nvSpPr>
        <p:spPr>
          <a:xfrm>
            <a:off x="186846" y="87651"/>
            <a:ext cx="10348262" cy="696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/>
                <a:cs typeface="Arial"/>
              </a:rPr>
              <a:t>Ongoing 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09C3E-F7AE-724D-B3FE-A7B45F5B0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46" y="2528974"/>
            <a:ext cx="2730500" cy="3107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276092-FD49-4A4F-B1AD-16B9DBF43D8C}"/>
              </a:ext>
            </a:extLst>
          </p:cNvPr>
          <p:cNvSpPr txBox="1"/>
          <p:nvPr/>
        </p:nvSpPr>
        <p:spPr>
          <a:xfrm>
            <a:off x="986975" y="1328645"/>
            <a:ext cx="2612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Order parameter and phase transitions for the segregation of nanoparticle mixtures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9D8BF5-D9B7-574E-8A39-BBFBCF97BF58}"/>
              </a:ext>
            </a:extLst>
          </p:cNvPr>
          <p:cNvSpPr txBox="1"/>
          <p:nvPr/>
        </p:nvSpPr>
        <p:spPr>
          <a:xfrm>
            <a:off x="4564748" y="1307488"/>
            <a:ext cx="2750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Using the phase of light to control the non-reciprocal interactions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C41CB56-FEDE-CD40-90F3-872242137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974" y="2602966"/>
            <a:ext cx="3770007" cy="30636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6B6E924-A35B-E743-B472-CD24FBC226BD}"/>
              </a:ext>
            </a:extLst>
          </p:cNvPr>
          <p:cNvSpPr txBox="1"/>
          <p:nvPr/>
        </p:nvSpPr>
        <p:spPr>
          <a:xfrm>
            <a:off x="8541664" y="1307488"/>
            <a:ext cx="2750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Non-reciprocal interactions induced by many-body interactions (failure of the pairwise force model)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04A5CBB-843E-5E4B-A8B1-E82C096BDBE3}"/>
                  </a:ext>
                </a:extLst>
              </p:cNvPr>
              <p:cNvSpPr/>
              <p:nvPr/>
            </p:nvSpPr>
            <p:spPr>
              <a:xfrm>
                <a:off x="4372105" y="5666628"/>
                <a:ext cx="294310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04A5CBB-843E-5E4B-A8B1-E82C096BD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105" y="5666628"/>
                <a:ext cx="2943103" cy="461665"/>
              </a:xfrm>
              <a:prstGeom prst="rect">
                <a:avLst/>
              </a:prstGeom>
              <a:blipFill>
                <a:blip r:embed="rId6"/>
                <a:stretch>
                  <a:fillRect l="-1288" t="-18421" r="-4721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ut" descr="out">
            <a:hlinkClick r:id="" action="ppaction://media"/>
            <a:extLst>
              <a:ext uri="{FF2B5EF4-FFF2-40B4-BE49-F238E27FC236}">
                <a16:creationId xmlns:a16="http://schemas.microsoft.com/office/drawing/2014/main" id="{54AFDA80-B57B-2048-872B-CCEB311C5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8623" y="2673213"/>
            <a:ext cx="4084883" cy="30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1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B0E1D-A1CA-C149-BDB5-299E6496A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1190813"/>
            <a:ext cx="5727700" cy="528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" y="-175"/>
            <a:ext cx="10515600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Trapping a single particle in a Gaussian beam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DC550-4230-4E17-AB33-93CEECC0B5BA}"/>
              </a:ext>
            </a:extLst>
          </p:cNvPr>
          <p:cNvSpPr txBox="1"/>
          <p:nvPr/>
        </p:nvSpPr>
        <p:spPr>
          <a:xfrm>
            <a:off x="1283518" y="3989302"/>
            <a:ext cx="6107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Nanoparticle polarizability (Raleigh approximation)</a:t>
            </a:r>
            <a:endParaRPr lang="en-US" b="1" dirty="0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9F2FC-1C9F-499C-B04A-FBA50F342D4E}"/>
              </a:ext>
            </a:extLst>
          </p:cNvPr>
          <p:cNvSpPr txBox="1"/>
          <p:nvPr/>
        </p:nvSpPr>
        <p:spPr>
          <a:xfrm>
            <a:off x="3737055" y="673202"/>
            <a:ext cx="29521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Scattering and absorption of the nanoparticle particle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CFB9DC-C006-4D40-8710-14B946A43F55}"/>
                  </a:ext>
                </a:extLst>
              </p:cNvPr>
              <p:cNvSpPr txBox="1"/>
              <p:nvPr/>
            </p:nvSpPr>
            <p:spPr>
              <a:xfrm>
                <a:off x="2203570" y="4466492"/>
                <a:ext cx="24424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CFB9DC-C006-4D40-8710-14B946A43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570" y="4466492"/>
                <a:ext cx="2442464" cy="276999"/>
              </a:xfrm>
              <a:prstGeom prst="rect">
                <a:avLst/>
              </a:prstGeom>
              <a:blipFill>
                <a:blip r:embed="rId4"/>
                <a:stretch>
                  <a:fillRect l="-998" t="-4444" r="-299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BEDE68-892A-224D-A0E6-E0BCE9D3837A}"/>
                  </a:ext>
                </a:extLst>
              </p:cNvPr>
              <p:cNvSpPr txBox="1"/>
              <p:nvPr/>
            </p:nvSpPr>
            <p:spPr>
              <a:xfrm>
                <a:off x="2203570" y="4950629"/>
                <a:ext cx="17757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BEDE68-892A-224D-A0E6-E0BCE9D38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570" y="4950629"/>
                <a:ext cx="1775743" cy="276999"/>
              </a:xfrm>
              <a:prstGeom prst="rect">
                <a:avLst/>
              </a:prstGeom>
              <a:blipFill>
                <a:blip r:embed="rId5"/>
                <a:stretch>
                  <a:fillRect l="-3082" r="-1370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5F33DF-283C-494D-8425-79329CACA9E2}"/>
                  </a:ext>
                </a:extLst>
              </p:cNvPr>
              <p:cNvSpPr txBox="1"/>
              <p:nvPr/>
            </p:nvSpPr>
            <p:spPr>
              <a:xfrm>
                <a:off x="1258199" y="5388074"/>
                <a:ext cx="382552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/>
                  <a:t>Trapping particles in the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>
                    <a:cs typeface="Calibri"/>
                  </a:rPr>
                  <a:t>-</a:t>
                </a:r>
                <a:r>
                  <a:rPr lang="en-US" b="1" dirty="0">
                    <a:cs typeface="Calibri"/>
                  </a:rPr>
                  <a:t>direction</a:t>
                </a:r>
                <a:r>
                  <a:rPr lang="en-US" dirty="0"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5F33DF-283C-494D-8425-79329CACA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99" y="5388074"/>
                <a:ext cx="3825520" cy="369332"/>
              </a:xfrm>
              <a:prstGeom prst="rect">
                <a:avLst/>
              </a:prstGeom>
              <a:blipFill>
                <a:blip r:embed="rId6"/>
                <a:stretch>
                  <a:fillRect l="-127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177005-8592-6C44-9C08-ACD806D9C129}"/>
                  </a:ext>
                </a:extLst>
              </p:cNvPr>
              <p:cNvSpPr txBox="1"/>
              <p:nvPr/>
            </p:nvSpPr>
            <p:spPr>
              <a:xfrm>
                <a:off x="2188825" y="5883445"/>
                <a:ext cx="25498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𝐶𝑜𝑢𝑙𝑜𝑚𝑏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177005-8592-6C44-9C08-ACD806D9C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825" y="5883445"/>
                <a:ext cx="2549865" cy="276999"/>
              </a:xfrm>
              <a:prstGeom prst="rect">
                <a:avLst/>
              </a:prstGeom>
              <a:blipFill>
                <a:blip r:embed="rId7"/>
                <a:stretch>
                  <a:fillRect l="-1485" r="-148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DFD0129-9A88-8940-A100-9ABF2E209B9F}"/>
              </a:ext>
            </a:extLst>
          </p:cNvPr>
          <p:cNvSpPr/>
          <p:nvPr/>
        </p:nvSpPr>
        <p:spPr>
          <a:xfrm>
            <a:off x="7391400" y="5746347"/>
            <a:ext cx="720965" cy="554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76D6C30-0208-624A-A910-5C2B0FEC090C}"/>
              </a:ext>
            </a:extLst>
          </p:cNvPr>
          <p:cNvSpPr txBox="1"/>
          <p:nvPr/>
        </p:nvSpPr>
        <p:spPr>
          <a:xfrm>
            <a:off x="7734132" y="789568"/>
            <a:ext cx="38096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cs typeface="Calibri"/>
              </a:rPr>
              <a:t>Optical setup for trapping nanoparticles</a:t>
            </a:r>
            <a:endParaRPr lang="en-US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761D4D-A876-384F-9560-AE6D4DFAC2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6" y="1243673"/>
            <a:ext cx="3050539" cy="27748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0720DD-34AC-7F45-A695-3F15BBFF9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678" y="1279725"/>
            <a:ext cx="3419167" cy="25821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29E505-94B7-2B49-A233-12E92C3731F6}"/>
              </a:ext>
            </a:extLst>
          </p:cNvPr>
          <p:cNvSpPr txBox="1"/>
          <p:nvPr/>
        </p:nvSpPr>
        <p:spPr>
          <a:xfrm>
            <a:off x="4413682" y="2702438"/>
            <a:ext cx="134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600"/>
                </a:solidFill>
              </a:rPr>
              <a:t>absorption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173492E-0FD3-6146-83BA-508295784B9B}"/>
              </a:ext>
            </a:extLst>
          </p:cNvPr>
          <p:cNvSpPr txBox="1"/>
          <p:nvPr/>
        </p:nvSpPr>
        <p:spPr>
          <a:xfrm>
            <a:off x="5090320" y="1412449"/>
            <a:ext cx="134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178B9"/>
                </a:solidFill>
              </a:rPr>
              <a:t>scattering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F8721A-1ECF-1047-B104-5D00D2AF4B34}"/>
              </a:ext>
            </a:extLst>
          </p:cNvPr>
          <p:cNvSpPr txBox="1"/>
          <p:nvPr/>
        </p:nvSpPr>
        <p:spPr>
          <a:xfrm>
            <a:off x="295259" y="636074"/>
            <a:ext cx="31725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Dipole field around a 150 nm diameter silver nanoparticle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95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B4FAB-29B2-42E5-92B5-40DF9AA8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499" y="24386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Thank you!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3686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" y="-175"/>
            <a:ext cx="10515600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Trapping a single particle in a Gaussian beam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C8A2-01A4-E148-B5F5-9447C63E6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56" t="612" r="537" b="-816"/>
          <a:stretch/>
        </p:blipFill>
        <p:spPr>
          <a:xfrm>
            <a:off x="7010454" y="1363201"/>
            <a:ext cx="4909404" cy="4511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5F86D-C372-BB4D-948D-CCC9179C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450" y="4077123"/>
            <a:ext cx="2607685" cy="69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F4382-5431-C34A-A057-11C4A0B86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775" y="4986400"/>
            <a:ext cx="3385400" cy="949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E6CE08-5236-44BF-AB93-F749BAE19D55}"/>
              </a:ext>
            </a:extLst>
          </p:cNvPr>
          <p:cNvSpPr txBox="1"/>
          <p:nvPr/>
        </p:nvSpPr>
        <p:spPr>
          <a:xfrm>
            <a:off x="499825" y="3774490"/>
            <a:ext cx="42140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Focused beam profile (monochromatic)</a:t>
            </a:r>
            <a:endParaRPr lang="en-US" dirty="0"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79C564-3AE2-45D2-B6B4-CAFF08316A98}"/>
                  </a:ext>
                </a:extLst>
              </p:cNvPr>
              <p:cNvSpPr txBox="1"/>
              <p:nvPr/>
            </p:nvSpPr>
            <p:spPr>
              <a:xfrm>
                <a:off x="499825" y="4718667"/>
                <a:ext cx="6870804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Optical intensity and phase gradient forces </a:t>
                </a:r>
                <a:r>
                  <a:rPr lang="en-US" b="1" dirty="0">
                    <a:cs typeface="Calibri"/>
                  </a:rPr>
                  <a:t>(trapping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Calibri"/>
                      </a:rPr>
                      <m:t>𝒙𝒚</m:t>
                    </m:r>
                  </m:oMath>
                </a14:m>
                <a:r>
                  <a:rPr lang="en-US" b="1" dirty="0">
                    <a:cs typeface="Calibri"/>
                  </a:rPr>
                  <a:t>-plane)</a:t>
                </a:r>
                <a:endParaRPr lang="en-US" dirty="0">
                  <a:cs typeface="Calibri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79C564-3AE2-45D2-B6B4-CAFF08316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25" y="4718667"/>
                <a:ext cx="6870804" cy="369332"/>
              </a:xfrm>
              <a:prstGeom prst="rect">
                <a:avLst/>
              </a:prstGeom>
              <a:blipFill>
                <a:blip r:embed="rId6"/>
                <a:stretch>
                  <a:fillRect l="-62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6E7D840-A1C9-40C2-9EC3-B0ADC732C849}"/>
              </a:ext>
            </a:extLst>
          </p:cNvPr>
          <p:cNvSpPr txBox="1"/>
          <p:nvPr/>
        </p:nvSpPr>
        <p:spPr>
          <a:xfrm>
            <a:off x="471108" y="868144"/>
            <a:ext cx="31350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y-polarized Gaussian beam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595276-FBB2-924D-9750-FA0947DBC406}"/>
              </a:ext>
            </a:extLst>
          </p:cNvPr>
          <p:cNvSpPr txBox="1"/>
          <p:nvPr/>
        </p:nvSpPr>
        <p:spPr>
          <a:xfrm>
            <a:off x="499825" y="5775202"/>
            <a:ext cx="653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Brownian fluctuations from the thermal bath (water medium)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CD3C5C-C1DE-354D-9CC8-5CF5AE60F890}"/>
              </a:ext>
            </a:extLst>
          </p:cNvPr>
          <p:cNvSpPr txBox="1"/>
          <p:nvPr/>
        </p:nvSpPr>
        <p:spPr>
          <a:xfrm>
            <a:off x="3389933" y="853748"/>
            <a:ext cx="3833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Force field for trapped nanoparticle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93D64C0-B7D4-D143-B8C6-732E041E6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188716"/>
            <a:ext cx="2847109" cy="260106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D20965E-6B63-0744-BDDE-0A55690AC529}"/>
              </a:ext>
            </a:extLst>
          </p:cNvPr>
          <p:cNvSpPr txBox="1"/>
          <p:nvPr/>
        </p:nvSpPr>
        <p:spPr>
          <a:xfrm>
            <a:off x="7724591" y="696511"/>
            <a:ext cx="3833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Brownian dynamics simulation for the trajectory of the trapped particle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F38B4-3699-CF4D-AE3E-8F5DACC12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478" y="1174771"/>
            <a:ext cx="3529261" cy="258392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06FFC6-9317-7048-92C8-CA31246AA353}"/>
              </a:ext>
            </a:extLst>
          </p:cNvPr>
          <p:cNvSpPr/>
          <p:nvPr/>
        </p:nvSpPr>
        <p:spPr>
          <a:xfrm>
            <a:off x="6938534" y="1400175"/>
            <a:ext cx="333804" cy="7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5" y="88678"/>
            <a:ext cx="13105749" cy="696686"/>
          </a:xfrm>
        </p:spPr>
        <p:txBody>
          <a:bodyPr>
            <a:norm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Two particles interact with each other electrodynamically to form a bound dimer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CB92D-1DD6-0B4D-8C64-1BC13731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835" y="1840502"/>
            <a:ext cx="3825520" cy="2899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E3ADA4-4A1D-6846-AFF9-A52DCD869839}"/>
              </a:ext>
            </a:extLst>
          </p:cNvPr>
          <p:cNvSpPr txBox="1"/>
          <p:nvPr/>
        </p:nvSpPr>
        <p:spPr>
          <a:xfrm>
            <a:off x="1829260" y="1470114"/>
            <a:ext cx="41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Optical binding energy for two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6F6759-7967-244C-85D2-4BD8B51238A8}"/>
                  </a:ext>
                </a:extLst>
              </p:cNvPr>
              <p:cNvSpPr txBox="1"/>
              <p:nvPr/>
            </p:nvSpPr>
            <p:spPr>
              <a:xfrm>
                <a:off x="5962770" y="2026262"/>
                <a:ext cx="4640156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When a second particle is added to an optical trap, it interacts electrodynamically with the other particle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binding is stable at various optical binding separations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000" b="0" dirty="0"/>
                  <a:t>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=1, 2, …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6F6759-7967-244C-85D2-4BD8B5123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770" y="2026262"/>
                <a:ext cx="4640156" cy="2339102"/>
              </a:xfrm>
              <a:prstGeom prst="rect">
                <a:avLst/>
              </a:prstGeom>
              <a:blipFill>
                <a:blip r:embed="rId4"/>
                <a:stretch>
                  <a:fillRect l="-820" t="-1081" b="-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AA3F3D6A-6A69-454F-9EBB-8CC919ADD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300" y="4793887"/>
            <a:ext cx="2394581" cy="891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66AE0F0-8A14-1C4A-8D56-1F54EF2D47EF}"/>
                  </a:ext>
                </a:extLst>
              </p:cNvPr>
              <p:cNvSpPr txBox="1"/>
              <p:nvPr/>
            </p:nvSpPr>
            <p:spPr>
              <a:xfrm>
                <a:off x="3735748" y="5314109"/>
                <a:ext cx="24609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66AE0F0-8A14-1C4A-8D56-1F54EF2D4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748" y="5314109"/>
                <a:ext cx="246093" cy="369332"/>
              </a:xfrm>
              <a:prstGeom prst="rect">
                <a:avLst/>
              </a:prstGeom>
              <a:blipFill>
                <a:blip r:embed="rId6"/>
                <a:stretch>
                  <a:fillRect l="-23810" r="-19048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12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1997557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Building larger optical matter arrays in circularly polarized light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light, clock&#10;&#10;Description automatically generated">
            <a:extLst>
              <a:ext uri="{FF2B5EF4-FFF2-40B4-BE49-F238E27FC236}">
                <a16:creationId xmlns:a16="http://schemas.microsoft.com/office/drawing/2014/main" id="{0C307F44-1EA9-2A42-862E-B9DA13B3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04" y="1031642"/>
            <a:ext cx="11074559" cy="2226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AEB83A-2ADB-E049-BC45-23B2256ADE53}"/>
              </a:ext>
            </a:extLst>
          </p:cNvPr>
          <p:cNvSpPr txBox="1"/>
          <p:nvPr/>
        </p:nvSpPr>
        <p:spPr>
          <a:xfrm>
            <a:off x="352809" y="3298035"/>
            <a:ext cx="5885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Interference between incident and scattered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D66846-A00B-224B-9615-BD91EE5C52F2}"/>
                  </a:ext>
                </a:extLst>
              </p:cNvPr>
              <p:cNvSpPr txBox="1"/>
              <p:nvPr/>
            </p:nvSpPr>
            <p:spPr>
              <a:xfrm>
                <a:off x="961591" y="5542674"/>
                <a:ext cx="2114118" cy="4831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acc>
                        <m:accPr>
                          <m:chr m:val="⃗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D66846-A00B-224B-9615-BD91EE5C5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91" y="5542674"/>
                <a:ext cx="2114118" cy="483146"/>
              </a:xfrm>
              <a:prstGeom prst="rect">
                <a:avLst/>
              </a:prstGeom>
              <a:blipFill>
                <a:blip r:embed="rId5"/>
                <a:stretch>
                  <a:fillRect l="-2395" t="-33333" r="-4790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F69687-0706-9A40-842C-CEE0AF2E1E3A}"/>
                  </a:ext>
                </a:extLst>
              </p:cNvPr>
              <p:cNvSpPr txBox="1"/>
              <p:nvPr/>
            </p:nvSpPr>
            <p:spPr>
              <a:xfrm>
                <a:off x="808623" y="3764728"/>
                <a:ext cx="4536883" cy="10549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𝑖𝑛𝑐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𝑠𝑐𝑎𝑡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F69687-0706-9A40-842C-CEE0AF2E1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23" y="3764728"/>
                <a:ext cx="4536883" cy="1054904"/>
              </a:xfrm>
              <a:prstGeom prst="rect">
                <a:avLst/>
              </a:prstGeom>
              <a:blipFill>
                <a:blip r:embed="rId6"/>
                <a:stretch>
                  <a:fillRect l="-838" t="-109524" b="-17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EAEFED9-7826-824F-B312-8843095C0741}"/>
              </a:ext>
            </a:extLst>
          </p:cNvPr>
          <p:cNvSpPr txBox="1"/>
          <p:nvPr/>
        </p:nvSpPr>
        <p:spPr>
          <a:xfrm>
            <a:off x="376231" y="4992078"/>
            <a:ext cx="3106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Force field landscape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46615A-23DF-DD43-9CC8-64E73ECA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547" y="3543204"/>
            <a:ext cx="2830660" cy="28125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4C23EE-6295-E145-A0D7-293024FC1F10}"/>
              </a:ext>
            </a:extLst>
          </p:cNvPr>
          <p:cNvSpPr txBox="1"/>
          <p:nvPr/>
        </p:nvSpPr>
        <p:spPr>
          <a:xfrm>
            <a:off x="352808" y="789717"/>
            <a:ext cx="1002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Building optical matter arrays 1 particle at a time (colormap = light intensity)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F9F31-A334-5842-B9F8-5DF081B7EB32}"/>
              </a:ext>
            </a:extLst>
          </p:cNvPr>
          <p:cNvSpPr txBox="1"/>
          <p:nvPr/>
        </p:nvSpPr>
        <p:spPr>
          <a:xfrm>
            <a:off x="8139724" y="3192034"/>
            <a:ext cx="5885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37 nanoparticle optical matter array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34847C-8ECE-A149-9F2D-6E65182FA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570132"/>
            <a:ext cx="1961213" cy="27855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8D7A13-C584-1E44-AC32-904B2831A148}"/>
              </a:ext>
            </a:extLst>
          </p:cNvPr>
          <p:cNvSpPr txBox="1"/>
          <p:nvPr/>
        </p:nvSpPr>
        <p:spPr>
          <a:xfrm>
            <a:off x="6120827" y="3214148"/>
            <a:ext cx="5885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3D view</a:t>
            </a:r>
          </a:p>
        </p:txBody>
      </p:sp>
    </p:spTree>
    <p:extLst>
      <p:ext uri="{BB962C8B-B14F-4D97-AF65-F5344CB8AC3E}">
        <p14:creationId xmlns:p14="http://schemas.microsoft.com/office/powerpoint/2010/main" val="299316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ynamics_vid2" descr="dynamics_vid2">
            <a:hlinkClick r:id="" action="ppaction://media"/>
            <a:extLst>
              <a:ext uri="{FF2B5EF4-FFF2-40B4-BE49-F238E27FC236}">
                <a16:creationId xmlns:a16="http://schemas.microsoft.com/office/drawing/2014/main" id="{729B7BB5-391C-7B44-A6BF-B998FA1A2C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766" y="1508402"/>
            <a:ext cx="3839566" cy="4607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1997557" cy="69668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Visualizing the construction of optical matter in simulation and experiment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dynamics_vid1" descr="dynamics_vid1">
            <a:hlinkClick r:id="" action="ppaction://media"/>
            <a:extLst>
              <a:ext uri="{FF2B5EF4-FFF2-40B4-BE49-F238E27FC236}">
                <a16:creationId xmlns:a16="http://schemas.microsoft.com/office/drawing/2014/main" id="{E4ECF940-DE2E-3345-82B4-3FE7983295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9549" y="1625475"/>
            <a:ext cx="5327827" cy="3995870"/>
          </a:xfrm>
          <a:prstGeom prst="rect">
            <a:avLst/>
          </a:prstGeom>
        </p:spPr>
      </p:pic>
      <p:pic>
        <p:nvPicPr>
          <p:cNvPr id="13" name="41467_2018_7376_MOESM4_ESM" descr="41467_2018_7376_MOESM4_ESM">
            <a:hlinkClick r:id="" action="ppaction://media"/>
            <a:extLst>
              <a:ext uri="{FF2B5EF4-FFF2-40B4-BE49-F238E27FC236}">
                <a16:creationId xmlns:a16="http://schemas.microsoft.com/office/drawing/2014/main" id="{D0CD48F8-D29F-9B4F-8128-1B93338DA53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1002" y="1810560"/>
            <a:ext cx="3430512" cy="3430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33A6F1-7B46-354C-8E8A-38B41D0D709A}"/>
              </a:ext>
            </a:extLst>
          </p:cNvPr>
          <p:cNvSpPr txBox="1"/>
          <p:nvPr/>
        </p:nvSpPr>
        <p:spPr>
          <a:xfrm>
            <a:off x="8349630" y="1143294"/>
            <a:ext cx="301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Experiment showing assembly of optical matter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1098B-8F63-584E-99F2-1BB65B5F0138}"/>
              </a:ext>
            </a:extLst>
          </p:cNvPr>
          <p:cNvSpPr txBox="1"/>
          <p:nvPr/>
        </p:nvSpPr>
        <p:spPr>
          <a:xfrm>
            <a:off x="10761260" y="5232607"/>
            <a:ext cx="470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Zijie</a:t>
            </a:r>
            <a:r>
              <a:rPr lang="en-US" i="1" dirty="0"/>
              <a:t> Yan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BBBA4F-3FBD-6A47-A9F8-335701381A4B}"/>
              </a:ext>
            </a:extLst>
          </p:cNvPr>
          <p:cNvSpPr txBox="1"/>
          <p:nvPr/>
        </p:nvSpPr>
        <p:spPr>
          <a:xfrm>
            <a:off x="756632" y="1355204"/>
            <a:ext cx="301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XZ view of optical matter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5F182B-F56F-E340-A6A4-C547DEEE80DF}"/>
              </a:ext>
            </a:extLst>
          </p:cNvPr>
          <p:cNvSpPr txBox="1"/>
          <p:nvPr/>
        </p:nvSpPr>
        <p:spPr>
          <a:xfrm>
            <a:off x="4896176" y="1390334"/>
            <a:ext cx="301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XY view of optical matter</a:t>
            </a:r>
          </a:p>
        </p:txBody>
      </p:sp>
    </p:spTree>
    <p:extLst>
      <p:ext uri="{BB962C8B-B14F-4D97-AF65-F5344CB8AC3E}">
        <p14:creationId xmlns:p14="http://schemas.microsoft.com/office/powerpoint/2010/main" val="11634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0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5" y="28932"/>
            <a:ext cx="10515600" cy="69668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Action does not equal reaction in an optically bound hetero-dimer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A421D-2CB1-7D4D-A5BE-C12629A01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76"/>
          <a:stretch/>
        </p:blipFill>
        <p:spPr>
          <a:xfrm>
            <a:off x="9006814" y="3864272"/>
            <a:ext cx="2213577" cy="1598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EF9353-077A-3041-944C-4EFAD15A3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349" y="5307741"/>
            <a:ext cx="2268481" cy="652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A57C24-850A-614D-96B3-DA5D8F3BA84F}"/>
                  </a:ext>
                </a:extLst>
              </p:cNvPr>
              <p:cNvSpPr txBox="1"/>
              <p:nvPr/>
            </p:nvSpPr>
            <p:spPr>
              <a:xfrm>
                <a:off x="11072347" y="5100768"/>
                <a:ext cx="99697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net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A57C24-850A-614D-96B3-DA5D8F3BA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2347" y="5100768"/>
                <a:ext cx="996976" cy="430887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3455DB8-2FC1-524D-AEA2-A82F31D5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07" y="4129591"/>
            <a:ext cx="4267200" cy="143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FA165-EF51-1844-A75E-BD1ECD51E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2809" y="1764234"/>
            <a:ext cx="3352800" cy="132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8F1C0A-57C2-244C-8D18-0EA63BC71BCB}"/>
                  </a:ext>
                </a:extLst>
              </p:cNvPr>
              <p:cNvSpPr txBox="1"/>
              <p:nvPr/>
            </p:nvSpPr>
            <p:spPr>
              <a:xfrm>
                <a:off x="4491734" y="1764234"/>
                <a:ext cx="358303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8F1C0A-57C2-244C-8D18-0EA63BC71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734" y="1764234"/>
                <a:ext cx="358303" cy="414088"/>
              </a:xfrm>
              <a:prstGeom prst="rect">
                <a:avLst/>
              </a:prstGeom>
              <a:blipFill>
                <a:blip r:embed="rId9"/>
                <a:stretch>
                  <a:fillRect l="-17241" t="-35294" r="-6897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C8B316-CDF0-DA45-9357-FB9C62C17C50}"/>
                  </a:ext>
                </a:extLst>
              </p:cNvPr>
              <p:cNvSpPr txBox="1"/>
              <p:nvPr/>
            </p:nvSpPr>
            <p:spPr>
              <a:xfrm>
                <a:off x="7331980" y="1698398"/>
                <a:ext cx="365420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C8B316-CDF0-DA45-9357-FB9C62C17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980" y="1698398"/>
                <a:ext cx="365420" cy="414088"/>
              </a:xfrm>
              <a:prstGeom prst="rect">
                <a:avLst/>
              </a:prstGeom>
              <a:blipFill>
                <a:blip r:embed="rId10"/>
                <a:stretch>
                  <a:fillRect l="-16667" t="-39394" r="-6667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97B9D4A-FB33-584F-8F90-B9CF08BF4C25}"/>
              </a:ext>
            </a:extLst>
          </p:cNvPr>
          <p:cNvSpPr txBox="1"/>
          <p:nvPr/>
        </p:nvSpPr>
        <p:spPr>
          <a:xfrm>
            <a:off x="4154429" y="1131433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Optically bound homo-dimer</a:t>
            </a:r>
            <a:endParaRPr lang="en-US" sz="2000" b="1" dirty="0"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BE9DA1-A04E-374C-9F31-774CCE69003E}"/>
              </a:ext>
            </a:extLst>
          </p:cNvPr>
          <p:cNvSpPr txBox="1"/>
          <p:nvPr/>
        </p:nvSpPr>
        <p:spPr>
          <a:xfrm>
            <a:off x="4066123" y="3610654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Optically bound hetero-dimer</a:t>
            </a:r>
            <a:endParaRPr lang="en-US" sz="2000" b="1" dirty="0"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ED8473-7BE5-D646-93A8-29229AE8933E}"/>
                  </a:ext>
                </a:extLst>
              </p:cNvPr>
              <p:cNvSpPr txBox="1"/>
              <p:nvPr/>
            </p:nvSpPr>
            <p:spPr>
              <a:xfrm>
                <a:off x="4464793" y="4265124"/>
                <a:ext cx="358303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ED8473-7BE5-D646-93A8-29229AE89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93" y="4265124"/>
                <a:ext cx="358303" cy="414088"/>
              </a:xfrm>
              <a:prstGeom prst="rect">
                <a:avLst/>
              </a:prstGeom>
              <a:blipFill>
                <a:blip r:embed="rId11"/>
                <a:stretch>
                  <a:fillRect l="-17241" t="-40625" r="-344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B07734-C362-074B-B2B1-4311E71F68B5}"/>
                  </a:ext>
                </a:extLst>
              </p:cNvPr>
              <p:cNvSpPr txBox="1"/>
              <p:nvPr/>
            </p:nvSpPr>
            <p:spPr>
              <a:xfrm>
                <a:off x="7829232" y="4245707"/>
                <a:ext cx="365420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B07734-C362-074B-B2B1-4311E71F6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232" y="4245707"/>
                <a:ext cx="365420" cy="414088"/>
              </a:xfrm>
              <a:prstGeom prst="rect">
                <a:avLst/>
              </a:prstGeom>
              <a:blipFill>
                <a:blip r:embed="rId12"/>
                <a:stretch>
                  <a:fillRect l="-13333" t="-35294" r="-6667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AFD0D5-7FB3-D44B-A4D4-8B597D36FD9F}"/>
                  </a:ext>
                </a:extLst>
              </p:cNvPr>
              <p:cNvSpPr txBox="1"/>
              <p:nvPr/>
            </p:nvSpPr>
            <p:spPr>
              <a:xfrm>
                <a:off x="5511521" y="5400450"/>
                <a:ext cx="1284198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≠−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AFD0D5-7FB3-D44B-A4D4-8B597D36F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521" y="5400450"/>
                <a:ext cx="1284198" cy="414088"/>
              </a:xfrm>
              <a:prstGeom prst="rect">
                <a:avLst/>
              </a:prstGeom>
              <a:blipFill>
                <a:blip r:embed="rId13"/>
                <a:stretch>
                  <a:fillRect l="-4902" t="-35294" r="-98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B255FB1-D1F6-1C42-BDEE-1357712D79E2}"/>
                  </a:ext>
                </a:extLst>
              </p:cNvPr>
              <p:cNvSpPr txBox="1"/>
              <p:nvPr/>
            </p:nvSpPr>
            <p:spPr>
              <a:xfrm>
                <a:off x="5526035" y="2718783"/>
                <a:ext cx="1284198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B255FB1-D1F6-1C42-BDEE-1357712D7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35" y="2718783"/>
                <a:ext cx="1284198" cy="414088"/>
              </a:xfrm>
              <a:prstGeom prst="rect">
                <a:avLst/>
              </a:prstGeom>
              <a:blipFill>
                <a:blip r:embed="rId14"/>
                <a:stretch>
                  <a:fillRect l="-3922" t="-35294" r="-98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74DDC8C-6AD0-394F-8FD7-AB7A32C749D8}"/>
              </a:ext>
            </a:extLst>
          </p:cNvPr>
          <p:cNvSpPr txBox="1"/>
          <p:nvPr/>
        </p:nvSpPr>
        <p:spPr>
          <a:xfrm>
            <a:off x="298227" y="2003197"/>
            <a:ext cx="37050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two identical particles, Newton’s third law is valid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two dissimilar particles, Newton’s third law is not valid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Linear momentum is still conserved in the combined optical – mechanical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594177-62C9-FB46-9DB5-15CF784CE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2911" y="2809753"/>
            <a:ext cx="1477502" cy="49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F5A0E4F-634F-CF40-BD49-2C0837169BBB}"/>
                  </a:ext>
                </a:extLst>
              </p:cNvPr>
              <p:cNvSpPr txBox="1"/>
              <p:nvPr/>
            </p:nvSpPr>
            <p:spPr>
              <a:xfrm>
                <a:off x="10677899" y="2929865"/>
                <a:ext cx="151410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net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F5A0E4F-634F-CF40-BD49-2C0837169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899" y="2929865"/>
                <a:ext cx="1514101" cy="430887"/>
              </a:xfrm>
              <a:prstGeom prst="rect">
                <a:avLst/>
              </a:prstGeom>
              <a:blipFill>
                <a:blip r:embed="rId16"/>
                <a:stretch>
                  <a:fillRect l="-833" r="-833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27982AF6-E282-C043-AB16-C835B2E605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4771" y="1114754"/>
            <a:ext cx="1571040" cy="16365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E4729D7-1E4C-7844-8F64-5AE81A2825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21071" y="1731155"/>
            <a:ext cx="393700" cy="355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DEF535B-CE45-8046-AE5E-A6E447EFA5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76412" y="1750018"/>
            <a:ext cx="368300" cy="4318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5E79A70-0360-CA4E-8FD2-59C669778A7D}"/>
              </a:ext>
            </a:extLst>
          </p:cNvPr>
          <p:cNvSpPr txBox="1"/>
          <p:nvPr/>
        </p:nvSpPr>
        <p:spPr>
          <a:xfrm>
            <a:off x="7645318" y="730605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Far-field angular scattering (symmetric)</a:t>
            </a:r>
            <a:endParaRPr lang="en-US" sz="2000" b="1" dirty="0">
              <a:cs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8D1AA1-D597-2847-AF57-520A0119EC46}"/>
              </a:ext>
            </a:extLst>
          </p:cNvPr>
          <p:cNvSpPr txBox="1"/>
          <p:nvPr/>
        </p:nvSpPr>
        <p:spPr>
          <a:xfrm>
            <a:off x="7645318" y="3392938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Far-field angular scattering (asymmetric)</a:t>
            </a:r>
            <a:endParaRPr lang="en-US" sz="2000" b="1" dirty="0">
              <a:cs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1139994-22F2-604D-876E-A829F6A7B4E9}"/>
              </a:ext>
            </a:extLst>
          </p:cNvPr>
          <p:cNvSpPr/>
          <p:nvPr/>
        </p:nvSpPr>
        <p:spPr>
          <a:xfrm>
            <a:off x="59379" y="6429671"/>
            <a:ext cx="110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Yifat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Y., 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Coursault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Peterson, C.W., Parker, J., Bao, Y., Gray, S.K., Rice, S.A. and Scherer, N.F., 2018. Reactive optical matter: light-induced motility in electrodynamically asymmetric nanoscale 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scatterers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Light: Science &amp; Applications, 7(1), pp.1-7.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493233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" y="-175"/>
            <a:ext cx="10515600" cy="69668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Observing a driven hetero-dimer in simulation and experiment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8487BD0-F19B-3347-B784-E723D73BB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24" y="1158255"/>
            <a:ext cx="3363861" cy="93735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FE56D902-E897-2B4C-8816-55E05F7FC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522" y="1812979"/>
            <a:ext cx="1314450" cy="180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15C04E-5259-A142-A8A0-351DE6E99535}"/>
                  </a:ext>
                </a:extLst>
              </p:cNvPr>
              <p:cNvSpPr txBox="1"/>
              <p:nvPr/>
            </p:nvSpPr>
            <p:spPr>
              <a:xfrm>
                <a:off x="2317167" y="1643844"/>
                <a:ext cx="491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15C04E-5259-A142-A8A0-351DE6E99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167" y="1643844"/>
                <a:ext cx="491160" cy="276999"/>
              </a:xfrm>
              <a:prstGeom prst="rect">
                <a:avLst/>
              </a:prstGeom>
              <a:blipFill>
                <a:blip r:embed="rId9"/>
                <a:stretch>
                  <a:fillRect l="-9877" t="-2222" r="-246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ring_vid1.mp4" descr="ring_vid1.mp4">
            <a:hlinkClick r:id="" action="ppaction://media"/>
            <a:extLst>
              <a:ext uri="{FF2B5EF4-FFF2-40B4-BE49-F238E27FC236}">
                <a16:creationId xmlns:a16="http://schemas.microsoft.com/office/drawing/2014/main" id="{95CF5949-9F5C-D648-B8E0-77D8797E6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2243" y="3226859"/>
            <a:ext cx="4145966" cy="3109475"/>
          </a:xfrm>
          <a:prstGeom prst="rect">
            <a:avLst/>
          </a:prstGeom>
        </p:spPr>
      </p:pic>
      <p:pic>
        <p:nvPicPr>
          <p:cNvPr id="11" name="ring_vid2.mp4" descr="ring_vid2.mp4">
            <a:hlinkClick r:id="" action="ppaction://media"/>
            <a:extLst>
              <a:ext uri="{FF2B5EF4-FFF2-40B4-BE49-F238E27FC236}">
                <a16:creationId xmlns:a16="http://schemas.microsoft.com/office/drawing/2014/main" id="{F11C6D3E-47E5-0940-BC77-87AF31AD86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8209" y="3271664"/>
            <a:ext cx="3954053" cy="2965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46F805-290C-DE45-B22D-E4A647E09F1A}"/>
              </a:ext>
            </a:extLst>
          </p:cNvPr>
          <p:cNvSpPr txBox="1"/>
          <p:nvPr/>
        </p:nvSpPr>
        <p:spPr>
          <a:xfrm>
            <a:off x="4195701" y="766680"/>
            <a:ext cx="5303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 plane-wave, the hetero-dimer will be driven forever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net force is not external; it emerges from the optical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driven motion can be observed experimentally in a ring trap (that does not have an azimuthal phase gradient)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33D37-4ABA-E94C-9957-79423E1A94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7082" y="229215"/>
            <a:ext cx="1473587" cy="5609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95EC8B-D2D5-FB4D-9FA3-F0CA08403E41}"/>
              </a:ext>
            </a:extLst>
          </p:cNvPr>
          <p:cNvSpPr txBox="1"/>
          <p:nvPr/>
        </p:nvSpPr>
        <p:spPr>
          <a:xfrm>
            <a:off x="827725" y="3022020"/>
            <a:ext cx="24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Hetero-dimer (driven)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E7715-6602-9942-AD46-FF47065D97E7}"/>
              </a:ext>
            </a:extLst>
          </p:cNvPr>
          <p:cNvSpPr txBox="1"/>
          <p:nvPr/>
        </p:nvSpPr>
        <p:spPr>
          <a:xfrm>
            <a:off x="4906468" y="3042193"/>
            <a:ext cx="281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Homo-dimer (not driven)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502EC3-35A4-604B-B212-B52AABB88F7D}"/>
              </a:ext>
            </a:extLst>
          </p:cNvPr>
          <p:cNvSpPr txBox="1"/>
          <p:nvPr/>
        </p:nvSpPr>
        <p:spPr>
          <a:xfrm>
            <a:off x="257656" y="755135"/>
            <a:ext cx="24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Plane-wave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EC785-6A7C-514E-A2F5-2B805A9F5C97}"/>
              </a:ext>
            </a:extLst>
          </p:cNvPr>
          <p:cNvSpPr txBox="1"/>
          <p:nvPr/>
        </p:nvSpPr>
        <p:spPr>
          <a:xfrm>
            <a:off x="10109406" y="44549"/>
            <a:ext cx="281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Experiment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420F42-0C0E-CB41-B8F3-1886462CB381}"/>
              </a:ext>
            </a:extLst>
          </p:cNvPr>
          <p:cNvSpPr txBox="1"/>
          <p:nvPr/>
        </p:nvSpPr>
        <p:spPr>
          <a:xfrm>
            <a:off x="9827185" y="5636079"/>
            <a:ext cx="561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Yuval </a:t>
            </a:r>
            <a:r>
              <a:rPr lang="en-US" sz="1400" i="1" dirty="0" err="1"/>
              <a:t>Yifat</a:t>
            </a:r>
            <a:r>
              <a:rPr lang="en-US" sz="1400" i="1" dirty="0"/>
              <a:t>, Curtis Peterson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23CC4B-8A2D-3240-AAFD-5002CA4F7C49}"/>
              </a:ext>
            </a:extLst>
          </p:cNvPr>
          <p:cNvSpPr/>
          <p:nvPr/>
        </p:nvSpPr>
        <p:spPr>
          <a:xfrm>
            <a:off x="46359" y="6356507"/>
            <a:ext cx="110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Yifat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Y., 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Coursault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Peterson, C.W., Parker, J., Bao, Y., Gray, S.K., Rice, S.A. and Scherer, N.F., 2018. Reactive optical matter: light-induced motility in electrodynamically asymmetric nanoscale 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scatterers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Light: Science &amp; Applications, 7(1), pp.1-7.</a:t>
            </a:r>
            <a:endParaRPr lang="en-US" sz="12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AAE999-350C-6F4D-B775-87532A42C2AF}"/>
              </a:ext>
            </a:extLst>
          </p:cNvPr>
          <p:cNvSpPr txBox="1"/>
          <p:nvPr/>
        </p:nvSpPr>
        <p:spPr>
          <a:xfrm>
            <a:off x="252735" y="2553243"/>
            <a:ext cx="24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Ring trap</a:t>
            </a:r>
          </a:p>
        </p:txBody>
      </p:sp>
    </p:spTree>
    <p:extLst>
      <p:ext uri="{BB962C8B-B14F-4D97-AF65-F5344CB8AC3E}">
        <p14:creationId xmlns:p14="http://schemas.microsoft.com/office/powerpoint/2010/main" val="138703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6" y="87651"/>
            <a:ext cx="10348262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 intruder particle is expelled from an optical matter array though non-reciprocal interactions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96AC6-740F-1343-9354-79C74D02E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82" y="3368537"/>
            <a:ext cx="5738957" cy="2768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F8B35-20BF-C74A-A84B-F88BB536AD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251"/>
          <a:stretch/>
        </p:blipFill>
        <p:spPr>
          <a:xfrm>
            <a:off x="3591709" y="1389830"/>
            <a:ext cx="5612254" cy="1651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260C3-0F26-BA46-8646-BCEFD7F6BC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66" b="50251"/>
          <a:stretch/>
        </p:blipFill>
        <p:spPr>
          <a:xfrm>
            <a:off x="186846" y="1358414"/>
            <a:ext cx="3913651" cy="1651873"/>
          </a:xfrm>
          <a:prstGeom prst="rect">
            <a:avLst/>
          </a:prstGeom>
        </p:spPr>
      </p:pic>
      <p:pic>
        <p:nvPicPr>
          <p:cNvPr id="10" name="coarse_grained" descr="coarse_grained">
            <a:hlinkClick r:id="" action="ppaction://media"/>
            <a:extLst>
              <a:ext uri="{FF2B5EF4-FFF2-40B4-BE49-F238E27FC236}">
                <a16:creationId xmlns:a16="http://schemas.microsoft.com/office/drawing/2014/main" id="{8C9932A9-7F44-8D4B-A2CE-9E8E44DD1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2820" y="1299518"/>
            <a:ext cx="2202497" cy="1651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270A27-0856-FB48-B049-6AC40D160B98}"/>
              </a:ext>
            </a:extLst>
          </p:cNvPr>
          <p:cNvSpPr txBox="1"/>
          <p:nvPr/>
        </p:nvSpPr>
        <p:spPr>
          <a:xfrm>
            <a:off x="631600" y="968147"/>
            <a:ext cx="871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 intruder particle is ejected from an array by non-conservative forces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5D1D2-C01A-474B-B06F-0063BCD9CCBD}"/>
              </a:ext>
            </a:extLst>
          </p:cNvPr>
          <p:cNvSpPr txBox="1"/>
          <p:nvPr/>
        </p:nvSpPr>
        <p:spPr>
          <a:xfrm>
            <a:off x="6558655" y="3707814"/>
            <a:ext cx="5290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above transition cannot be easily realized in experiment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Alternatively, the intruder can be a dimer: two identical near-field bonded particles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Dimers can form in experiment spontaneously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A2701-3CDD-6E4C-9F56-BF4FC186D6C6}"/>
              </a:ext>
            </a:extLst>
          </p:cNvPr>
          <p:cNvSpPr txBox="1"/>
          <p:nvPr/>
        </p:nvSpPr>
        <p:spPr>
          <a:xfrm>
            <a:off x="9442513" y="949167"/>
            <a:ext cx="218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Animation of escape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E933D-F3E5-7040-84DA-DA3F7CC5FBC5}"/>
              </a:ext>
            </a:extLst>
          </p:cNvPr>
          <p:cNvSpPr txBox="1"/>
          <p:nvPr/>
        </p:nvSpPr>
        <p:spPr>
          <a:xfrm>
            <a:off x="601882" y="3159424"/>
            <a:ext cx="561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Emmanuel </a:t>
            </a:r>
            <a:r>
              <a:rPr lang="en-US" sz="1400" i="1" dirty="0" err="1"/>
              <a:t>Valenton</a:t>
            </a:r>
            <a:r>
              <a:rPr lang="en-US" sz="1400" i="1" dirty="0"/>
              <a:t>, Curtis Peterson</a:t>
            </a:r>
          </a:p>
        </p:txBody>
      </p:sp>
    </p:spTree>
    <p:extLst>
      <p:ext uri="{BB962C8B-B14F-4D97-AF65-F5344CB8AC3E}">
        <p14:creationId xmlns:p14="http://schemas.microsoft.com/office/powerpoint/2010/main" val="154388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955</Words>
  <Application>Microsoft Macintosh PowerPoint</Application>
  <PresentationFormat>Widescreen</PresentationFormat>
  <Paragraphs>155</Paragraphs>
  <Slides>20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Office Theme</vt:lpstr>
      <vt:lpstr>PowerPoint Presentation</vt:lpstr>
      <vt:lpstr>Trapping a single particle in a Gaussian beam</vt:lpstr>
      <vt:lpstr>Trapping a single particle in a Gaussian beam</vt:lpstr>
      <vt:lpstr>Two particles interact with each other electrodynamically to form a bound dimer</vt:lpstr>
      <vt:lpstr>Building larger optical matter arrays in circularly polarized light</vt:lpstr>
      <vt:lpstr>Visualizing the construction of optical matter in simulation and experiment</vt:lpstr>
      <vt:lpstr>Action does not equal reaction in an optically bound hetero-dimer</vt:lpstr>
      <vt:lpstr>Observing a driven hetero-dimer in simulation and experiment</vt:lpstr>
      <vt:lpstr>An intruder particle is expelled from an optical matter array though non-reciprocal interactions</vt:lpstr>
      <vt:lpstr>Separating optically trapped mixtures of particles by size and material</vt:lpstr>
      <vt:lpstr>PowerPoint Presentation</vt:lpstr>
      <vt:lpstr>Polar diagram of the reciprocal and non-reciprocal interactions</vt:lpstr>
      <vt:lpstr>Model dynamics with two species of nanoparticles</vt:lpstr>
      <vt:lpstr>Model dynamics with four species of nanoparticles</vt:lpstr>
      <vt:lpstr>Phase transition due to increasing interaction strength</vt:lpstr>
      <vt:lpstr>PowerPoint Presentation</vt:lpstr>
      <vt:lpstr>Phase transition diagram from variable interaction strength and non-reciprocal strength</vt:lpstr>
      <vt:lpstr>Obtainable phase difference using real nanoparticles</vt:lpstr>
      <vt:lpstr>PowerPoint Presentation</vt:lpstr>
      <vt:lpstr>Thank you!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Parker</dc:creator>
  <cp:lastModifiedBy>John Parker</cp:lastModifiedBy>
  <cp:revision>3</cp:revision>
  <dcterms:created xsi:type="dcterms:W3CDTF">2020-08-14T04:56:31Z</dcterms:created>
  <dcterms:modified xsi:type="dcterms:W3CDTF">2020-09-02T03:45:45Z</dcterms:modified>
</cp:coreProperties>
</file>