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7" r:id="rId2"/>
    <p:sldId id="301" r:id="rId3"/>
    <p:sldId id="263" r:id="rId4"/>
    <p:sldId id="307" r:id="rId5"/>
    <p:sldId id="298" r:id="rId6"/>
    <p:sldId id="309" r:id="rId7"/>
    <p:sldId id="299" r:id="rId8"/>
    <p:sldId id="289" r:id="rId9"/>
    <p:sldId id="295" r:id="rId10"/>
    <p:sldId id="296" r:id="rId11"/>
    <p:sldId id="259" r:id="rId12"/>
    <p:sldId id="267" r:id="rId13"/>
    <p:sldId id="297" r:id="rId14"/>
    <p:sldId id="290" r:id="rId15"/>
    <p:sldId id="291" r:id="rId16"/>
    <p:sldId id="305" r:id="rId17"/>
    <p:sldId id="268" r:id="rId18"/>
    <p:sldId id="269" r:id="rId19"/>
    <p:sldId id="284" r:id="rId20"/>
    <p:sldId id="306" r:id="rId21"/>
    <p:sldId id="294" r:id="rId22"/>
    <p:sldId id="300" r:id="rId23"/>
    <p:sldId id="272" r:id="rId24"/>
    <p:sldId id="308" r:id="rId25"/>
    <p:sldId id="273" r:id="rId26"/>
    <p:sldId id="292" r:id="rId27"/>
    <p:sldId id="288" r:id="rId28"/>
    <p:sldId id="302" r:id="rId29"/>
    <p:sldId id="310" r:id="rId30"/>
    <p:sldId id="287" r:id="rId31"/>
    <p:sldId id="286" r:id="rId32"/>
    <p:sldId id="27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405129-7AFB-6845-A8A8-D9ED59849CB1}" v="2" dt="2020-07-24T17:07:22.1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208"/>
  </p:normalViewPr>
  <p:slideViewPr>
    <p:cSldViewPr snapToGrid="0" snapToObjects="1">
      <p:cViewPr varScale="1">
        <p:scale>
          <a:sx n="121" d="100"/>
          <a:sy n="121" d="100"/>
        </p:scale>
        <p:origin x="20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27FF2-4A99-B846-ADFE-8FB0E3614AC7}" type="datetimeFigureOut">
              <a:rPr lang="en-US" smtClean="0"/>
              <a:t>7/24/20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72AE5-ABB7-C442-8E0E-D17D7C164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04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1E65-4F82-7C42-8B6E-DF81992E3A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7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1E65-4F82-7C42-8B6E-DF81992E3A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96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1E65-4F82-7C42-8B6E-DF81992E3A2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1E65-4F82-7C42-8B6E-DF81992E3A2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70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1E65-4F82-7C42-8B6E-DF81992E3A2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17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1E65-4F82-7C42-8B6E-DF81992E3A2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70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1E65-4F82-7C42-8B6E-DF81992E3A2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67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1E65-4F82-7C42-8B6E-DF81992E3A2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01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1E65-4F82-7C42-8B6E-DF81992E3A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72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1E65-4F82-7C42-8B6E-DF81992E3A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05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1E65-4F82-7C42-8B6E-DF81992E3A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08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1E65-4F82-7C42-8B6E-DF81992E3A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52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1E65-4F82-7C42-8B6E-DF81992E3A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86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1E65-4F82-7C42-8B6E-DF81992E3A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60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1E65-4F82-7C42-8B6E-DF81992E3A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24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1E65-4F82-7C42-8B6E-DF81992E3A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18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0E92D-7FD2-A041-B77B-705A3A50D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FB993E-4860-EB4F-AA48-A997FF7A8D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845D5-2FB5-FF40-8193-F84E635E2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52426-7561-DB40-AC18-5349C1B83E99}" type="datetimeFigureOut">
              <a:rPr lang="en-US" smtClean="0"/>
              <a:t>7/24/20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6329C-BB69-2C45-A7A2-4C1E15741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BD4AB-2F69-984E-9D53-0A4160A16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F10E-947C-DD4E-8A64-F93B9376A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53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15D6D-2AEB-9F48-AD24-0B6EB0041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7DD1D1-8194-3948-86C4-E602788A5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B5C59-4804-A346-B830-A31F4F3C4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52426-7561-DB40-AC18-5349C1B83E99}" type="datetimeFigureOut">
              <a:rPr lang="en-US" smtClean="0"/>
              <a:t>7/24/20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45BB0-A023-8748-8B5D-14CC8CE59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826C9-CDEC-7846-A01F-BD37CCDD6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F10E-947C-DD4E-8A64-F93B9376A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49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4BF4E0-C133-2B4D-9FBF-CAD73C0AA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D9BD57-99CE-8944-9BC5-523C4678F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FB436-4AAC-3343-B597-C66D3E02A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52426-7561-DB40-AC18-5349C1B83E99}" type="datetimeFigureOut">
              <a:rPr lang="en-US" smtClean="0"/>
              <a:t>7/24/20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C104B-F18D-1A42-A460-B0D07961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AAFE8-9D63-5D42-B4ED-1E726147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F10E-947C-DD4E-8A64-F93B9376A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56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2816D-992C-C743-9BCA-3D586069D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22F69-DEE5-9C4B-A710-FE62A6429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B92DE-7530-6E40-B62B-89DC78FB1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52426-7561-DB40-AC18-5349C1B83E99}" type="datetimeFigureOut">
              <a:rPr lang="en-US" smtClean="0"/>
              <a:t>7/24/20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471AC-EECC-A048-BF6E-0C8AD39EB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26C94-D528-1C46-8772-9D0B35B76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F10E-947C-DD4E-8A64-F93B9376A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97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154D7-233A-E34F-B2B5-2EB2FEFB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7D511-5A38-C845-8A03-1CA750C0E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6C426-1C7F-5A48-B8C2-F7774D301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52426-7561-DB40-AC18-5349C1B83E99}" type="datetimeFigureOut">
              <a:rPr lang="en-US" smtClean="0"/>
              <a:t>7/24/20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FC3F3-0E42-D14C-A058-B0FB2D201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2AC14-EC35-AC44-935B-7D56BEF85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F10E-947C-DD4E-8A64-F93B9376A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7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20EA3-DF13-F640-9D36-98A3C2279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C2EA5-3BCB-EB48-BA7E-70A2362EA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A9D24-FB6F-654A-8F25-D72E9B6DE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D24942-DAC5-2446-9B57-FA9255BCA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52426-7561-DB40-AC18-5349C1B83E99}" type="datetimeFigureOut">
              <a:rPr lang="en-US" smtClean="0"/>
              <a:t>7/24/20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384AC0-058C-AE47-9823-2C00AA696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77C99-D20A-484E-A1ED-7831F420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F10E-947C-DD4E-8A64-F93B9376A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42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CDC65-CB50-DD4D-A481-52242B279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ACE8F4-A5A3-3841-82F2-14BBE5FF3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2D9251-104B-0544-AF0A-BD1CF4591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A7E38F-3FFB-3E42-ABE8-596D3B6A64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86AD1F-AF7A-6649-A80B-3E52B82C5E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ECFE54-4CD4-5341-8B7F-1CC69354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52426-7561-DB40-AC18-5349C1B83E99}" type="datetimeFigureOut">
              <a:rPr lang="en-US" smtClean="0"/>
              <a:t>7/24/20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390AB8-352C-D745-907D-42BDB426B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82271B-70E4-064A-9022-2EFBFBA06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F10E-947C-DD4E-8A64-F93B9376A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87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B80D2-95F8-AD4F-AD91-28625CC02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D5BAB3-DDCC-4844-814F-4690B11F0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52426-7561-DB40-AC18-5349C1B83E99}" type="datetimeFigureOut">
              <a:rPr lang="en-US" smtClean="0"/>
              <a:t>7/24/20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F6BA09-6585-8A4E-BAA8-52B4C254F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7EF8-83B7-D14D-910B-83E15AA77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F10E-947C-DD4E-8A64-F93B9376A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31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3E1EFF-4A1A-9B42-9CF8-5DDD2C42D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52426-7561-DB40-AC18-5349C1B83E99}" type="datetimeFigureOut">
              <a:rPr lang="en-US" smtClean="0"/>
              <a:t>7/24/20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B019C3-0D47-4747-9D7D-5C91A1DEF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3CB04-2C04-CE4B-A137-5614D43D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F10E-947C-DD4E-8A64-F93B9376A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28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010B8-D5B8-B849-B315-0FE58A89F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438FA-4244-A54B-A82C-A9980317F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8D7B5-7CC4-1848-9475-1F28918F4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52B32-C66B-4242-BEA9-1BED23617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52426-7561-DB40-AC18-5349C1B83E99}" type="datetimeFigureOut">
              <a:rPr lang="en-US" smtClean="0"/>
              <a:t>7/24/20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F0D244-5FB0-1F4D-86CE-372D04B23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0E035-45A3-004B-AF7D-858C0ECEC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F10E-947C-DD4E-8A64-F93B9376A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53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00573-41B0-F34C-9569-39A9E399A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BC81D1-F2B2-F645-9B21-E3E31C1B7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A4864-5F95-164A-B590-6FF4D5971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DAD68-B6B3-5C4F-8910-C38DA02F4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52426-7561-DB40-AC18-5349C1B83E99}" type="datetimeFigureOut">
              <a:rPr lang="en-US" smtClean="0"/>
              <a:t>7/24/20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D7E444-E1AF-384B-BE64-B25257B6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39947C-17DE-844C-B80A-67B80F80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F10E-947C-DD4E-8A64-F93B9376A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07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0B1592-58C6-7C42-B40A-4F03E0E77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FE41D-3F6F-444A-B0DE-9FACBE9A2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B7BD2-BA34-E944-B0D9-A12B8B6CF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52426-7561-DB40-AC18-5349C1B83E99}" type="datetimeFigureOut">
              <a:rPr lang="en-US" smtClean="0"/>
              <a:t>7/24/20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B93D5-5FCA-344A-8520-5CE924AC8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35CFD-3FC0-2943-AAB3-ED15851F0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1F10E-947C-DD4E-8A64-F93B9376A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tif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media" Target="../media/media5.mp4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.tiff"/><Relationship Id="rId11" Type="http://schemas.openxmlformats.org/officeDocument/2006/relationships/image" Target="../media/image7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3.png"/><Relationship Id="rId4" Type="http://schemas.openxmlformats.org/officeDocument/2006/relationships/video" Target="../media/media5.mp4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microsoft.com/office/2007/relationships/media" Target="../media/media7.mp4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video" Target="../media/media6.mp4"/><Relationship Id="rId16" Type="http://schemas.openxmlformats.org/officeDocument/2006/relationships/image" Target="../media/image85.png"/><Relationship Id="rId1" Type="http://schemas.microsoft.com/office/2007/relationships/media" Target="../media/media6.mp4"/><Relationship Id="rId6" Type="http://schemas.openxmlformats.org/officeDocument/2006/relationships/image" Target="../media/image2.tiff"/><Relationship Id="rId11" Type="http://schemas.openxmlformats.org/officeDocument/2006/relationships/image" Target="../media/image8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video" Target="../media/media7.mp4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.tiff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2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microsoft.com/office/2007/relationships/media" Target="../media/media10.mp4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video" Target="../media/media9.mp4"/><Relationship Id="rId16" Type="http://schemas.openxmlformats.org/officeDocument/2006/relationships/image" Target="../media/image122.png"/><Relationship Id="rId1" Type="http://schemas.microsoft.com/office/2007/relationships/media" Target="../media/media9.mp4"/><Relationship Id="rId6" Type="http://schemas.openxmlformats.org/officeDocument/2006/relationships/image" Target="../media/image2.tiff"/><Relationship Id="rId11" Type="http://schemas.openxmlformats.org/officeDocument/2006/relationships/image" Target="../media/image11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21.png"/><Relationship Id="rId10" Type="http://schemas.openxmlformats.org/officeDocument/2006/relationships/image" Target="../media/image117.png"/><Relationship Id="rId4" Type="http://schemas.openxmlformats.org/officeDocument/2006/relationships/video" Target="../media/media10.mp4"/><Relationship Id="rId9" Type="http://schemas.openxmlformats.org/officeDocument/2006/relationships/image" Target="../media/image116.png"/><Relationship Id="rId1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microsoft.com/office/2007/relationships/media" Target="../media/media12.mp4"/><Relationship Id="rId7" Type="http://schemas.openxmlformats.org/officeDocument/2006/relationships/image" Target="../media/image123.png"/><Relationship Id="rId12" Type="http://schemas.openxmlformats.org/officeDocument/2006/relationships/image" Target="../media/image127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.tiff"/><Relationship Id="rId11" Type="http://schemas.openxmlformats.org/officeDocument/2006/relationships/image" Target="../media/image1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6.png"/><Relationship Id="rId4" Type="http://schemas.openxmlformats.org/officeDocument/2006/relationships/video" Target="../media/media12.mp4"/><Relationship Id="rId9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8.png"/><Relationship Id="rId7" Type="http://schemas.openxmlformats.org/officeDocument/2006/relationships/image" Target="../media/image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10" Type="http://schemas.openxmlformats.org/officeDocument/2006/relationships/image" Target="../media/image134.png"/><Relationship Id="rId4" Type="http://schemas.openxmlformats.org/officeDocument/2006/relationships/image" Target="../media/image129.png"/><Relationship Id="rId9" Type="http://schemas.openxmlformats.org/officeDocument/2006/relationships/image" Target="../media/image1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2.tiff"/><Relationship Id="rId4" Type="http://schemas.openxmlformats.org/officeDocument/2006/relationships/image" Target="../media/image1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1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microsoft.com/office/2007/relationships/media" Target="../media/media14.mp4"/><Relationship Id="rId7" Type="http://schemas.openxmlformats.org/officeDocument/2006/relationships/image" Target="../media/image141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.tiff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4.mp4"/><Relationship Id="rId9" Type="http://schemas.openxmlformats.org/officeDocument/2006/relationships/image" Target="../media/image1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2.tiff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2.tiff"/><Relationship Id="rId7" Type="http://schemas.openxmlformats.org/officeDocument/2006/relationships/image" Target="../media/image15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tiff"/><Relationship Id="rId5" Type="http://schemas.openxmlformats.org/officeDocument/2006/relationships/image" Target="../media/image156.png"/><Relationship Id="rId4" Type="http://schemas.openxmlformats.org/officeDocument/2006/relationships/image" Target="../media/image155.png"/><Relationship Id="rId9" Type="http://schemas.openxmlformats.org/officeDocument/2006/relationships/image" Target="../media/image160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tiff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.tiff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45.png"/><Relationship Id="rId5" Type="http://schemas.microsoft.com/office/2007/relationships/media" Target="../media/media3.mp4"/><Relationship Id="rId10" Type="http://schemas.openxmlformats.org/officeDocument/2006/relationships/image" Target="../media/image44.png"/><Relationship Id="rId4" Type="http://schemas.openxmlformats.org/officeDocument/2006/relationships/video" Target="../media/media2.mp4"/><Relationship Id="rId9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D123D1B-4F9A-2349-812A-462AE5DBB329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BB3C8-71A7-B24A-98E9-0DFD969F6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9027" y="4452838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John Parker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7675B5-5FC4-5F46-AAA2-71AD219E4B7C}"/>
              </a:ext>
            </a:extLst>
          </p:cNvPr>
          <p:cNvSpPr/>
          <p:nvPr/>
        </p:nvSpPr>
        <p:spPr>
          <a:xfrm>
            <a:off x="1692729" y="2185673"/>
            <a:ext cx="88065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Collective electrodynamic excitations and non-conservative dynamics in optical matter and meta-atom systems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1B5920-0AC1-0045-9552-A6CE71D6E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236537"/>
            <a:ext cx="3309938" cy="706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349BFC-AB0D-6B48-8192-43BC62396488}"/>
              </a:ext>
            </a:extLst>
          </p:cNvPr>
          <p:cNvSpPr txBox="1"/>
          <p:nvPr/>
        </p:nvSpPr>
        <p:spPr>
          <a:xfrm>
            <a:off x="444668" y="983626"/>
            <a:ext cx="3540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0022"/>
                </a:solidFill>
              </a:rPr>
              <a:t>Department of Physics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FBBC30-173E-4D4D-BFB1-A7F74CAD8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CEAEBA-715F-474B-95E5-E220CB34B52C}"/>
              </a:ext>
            </a:extLst>
          </p:cNvPr>
          <p:cNvSpPr txBox="1"/>
          <p:nvPr/>
        </p:nvSpPr>
        <p:spPr>
          <a:xfrm>
            <a:off x="462688" y="6498601"/>
            <a:ext cx="3404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</p:spTree>
    <p:extLst>
      <p:ext uri="{BB962C8B-B14F-4D97-AF65-F5344CB8AC3E}">
        <p14:creationId xmlns:p14="http://schemas.microsoft.com/office/powerpoint/2010/main" val="2514930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5" y="-251154"/>
            <a:ext cx="11833321" cy="1325563"/>
          </a:xfrm>
        </p:spPr>
        <p:txBody>
          <a:bodyPr>
            <a:norm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Controlling optical matter with the wavelength, polarization, and intensity of light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8295F4-BBC5-9549-B96C-1D6031B20E5E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84A682-5063-4D45-A070-CC52DE82D315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BD0275-6023-2E49-8A52-5E8AD6F47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71F2DA7-2304-E14F-AC6E-C7FADC51A0A1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EA68EC-4A8C-6E45-937A-DD0C8CE00250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optical trapping and optical matter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68D81A-9F49-7B41-9DBB-87ABAC6F4CB5}"/>
              </a:ext>
            </a:extLst>
          </p:cNvPr>
          <p:cNvSpPr txBox="1"/>
          <p:nvPr/>
        </p:nvSpPr>
        <p:spPr>
          <a:xfrm>
            <a:off x="5247161" y="5200122"/>
            <a:ext cx="5710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Beam power controls the strength of the interactions</a:t>
            </a:r>
            <a:endParaRPr lang="en-US" b="1" dirty="0"/>
          </a:p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E9A80C-03B8-D64A-90C0-438DE6508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54" y="3429000"/>
            <a:ext cx="4583244" cy="2628577"/>
          </a:xfrm>
          <a:prstGeom prst="rect">
            <a:avLst/>
          </a:prstGeom>
        </p:spPr>
      </p:pic>
      <p:pic>
        <p:nvPicPr>
          <p:cNvPr id="24" name="Picture 2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8412E5-629C-9E43-A2A3-7810F9277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6563" y="1206563"/>
            <a:ext cx="2207744" cy="2154060"/>
          </a:xfrm>
          <a:prstGeom prst="rect">
            <a:avLst/>
          </a:prstGeom>
        </p:spPr>
      </p:pic>
      <p:pic>
        <p:nvPicPr>
          <p:cNvPr id="26" name="Picture 25" descr="A close up of a mans face&#10;&#10;Description automatically generated">
            <a:extLst>
              <a:ext uri="{FF2B5EF4-FFF2-40B4-BE49-F238E27FC236}">
                <a16:creationId xmlns:a16="http://schemas.microsoft.com/office/drawing/2014/main" id="{911A2F28-2316-B545-8385-93B3B1D53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554" y="1206564"/>
            <a:ext cx="2207742" cy="2154059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BBA108A7-0B20-FA44-9667-159C4DC2D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2736" y="1199723"/>
            <a:ext cx="2207744" cy="21540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802C8E4-7ED5-864F-A969-5A05693DCFC2}"/>
                  </a:ext>
                </a:extLst>
              </p:cNvPr>
              <p:cNvSpPr txBox="1"/>
              <p:nvPr/>
            </p:nvSpPr>
            <p:spPr>
              <a:xfrm>
                <a:off x="779929" y="977110"/>
                <a:ext cx="13304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=900</m:t>
                    </m:r>
                  </m:oMath>
                </a14:m>
                <a:r>
                  <a:rPr lang="en-US" dirty="0"/>
                  <a:t> nm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802C8E4-7ED5-864F-A969-5A05693DC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929" y="977110"/>
                <a:ext cx="1330429" cy="276999"/>
              </a:xfrm>
              <a:prstGeom prst="rect">
                <a:avLst/>
              </a:prstGeom>
              <a:blipFill>
                <a:blip r:embed="rId8"/>
                <a:stretch>
                  <a:fillRect l="-5660" t="-21739" r="-8491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E0EA22D-660C-604D-8A89-51FE10740AA7}"/>
                  </a:ext>
                </a:extLst>
              </p:cNvPr>
              <p:cNvSpPr txBox="1"/>
              <p:nvPr/>
            </p:nvSpPr>
            <p:spPr>
              <a:xfrm>
                <a:off x="3036139" y="927019"/>
                <a:ext cx="13304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=600</m:t>
                    </m:r>
                  </m:oMath>
                </a14:m>
                <a:r>
                  <a:rPr lang="en-US" dirty="0"/>
                  <a:t> nm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E0EA22D-660C-604D-8A89-51FE10740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139" y="927019"/>
                <a:ext cx="1330429" cy="276999"/>
              </a:xfrm>
              <a:prstGeom prst="rect">
                <a:avLst/>
              </a:prstGeom>
              <a:blipFill>
                <a:blip r:embed="rId9"/>
                <a:stretch>
                  <a:fillRect l="-5660" t="-21739" r="-7547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C0A56ED-FC89-4E44-9F33-B966D794646C}"/>
                  </a:ext>
                </a:extLst>
              </p:cNvPr>
              <p:cNvSpPr txBox="1"/>
              <p:nvPr/>
            </p:nvSpPr>
            <p:spPr>
              <a:xfrm>
                <a:off x="5325126" y="922724"/>
                <a:ext cx="13304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=300</m:t>
                    </m:r>
                  </m:oMath>
                </a14:m>
                <a:r>
                  <a:rPr lang="en-US" dirty="0"/>
                  <a:t> nm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C0A56ED-FC89-4E44-9F33-B966D7946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126" y="922724"/>
                <a:ext cx="1330429" cy="276999"/>
              </a:xfrm>
              <a:prstGeom prst="rect">
                <a:avLst/>
              </a:prstGeom>
              <a:blipFill>
                <a:blip r:embed="rId10"/>
                <a:stretch>
                  <a:fillRect l="-5660" t="-27273" r="-8491" b="-5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CE2DBA19-7A07-064C-A523-94D559524ABA}"/>
              </a:ext>
            </a:extLst>
          </p:cNvPr>
          <p:cNvSpPr/>
          <p:nvPr/>
        </p:nvSpPr>
        <p:spPr>
          <a:xfrm>
            <a:off x="7144617" y="1551238"/>
            <a:ext cx="4652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Wavelength of light controls the lattice spacing in optical matter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EC73687-B9D4-6E4A-9BEA-D81E5B547643}"/>
                  </a:ext>
                </a:extLst>
              </p:cNvPr>
              <p:cNvSpPr txBox="1"/>
              <p:nvPr/>
            </p:nvSpPr>
            <p:spPr>
              <a:xfrm>
                <a:off x="8358933" y="2256026"/>
                <a:ext cx="2278316" cy="6364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1.33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EC73687-B9D4-6E4A-9BEA-D81E5B547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8933" y="2256026"/>
                <a:ext cx="2278316" cy="636456"/>
              </a:xfrm>
              <a:prstGeom prst="rect">
                <a:avLst/>
              </a:prstGeom>
              <a:blipFill>
                <a:blip r:embed="rId11"/>
                <a:stretch>
                  <a:fillRect l="-1657" t="-1961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F68CC37A-6C0E-3447-8B69-F46C05A738D5}"/>
              </a:ext>
            </a:extLst>
          </p:cNvPr>
          <p:cNvSpPr/>
          <p:nvPr/>
        </p:nvSpPr>
        <p:spPr>
          <a:xfrm>
            <a:off x="5158505" y="3796783"/>
            <a:ext cx="67421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Polarization controls the lattice geometry</a:t>
            </a:r>
          </a:p>
          <a:p>
            <a:pPr lvl="1"/>
            <a:r>
              <a:rPr lang="en-US" dirty="0"/>
              <a:t>       linearly polarized   </a:t>
            </a:r>
            <a:r>
              <a:rPr lang="en-US" dirty="0">
                <a:sym typeface="Wingdings" pitchFamily="2" charset="2"/>
              </a:rPr>
              <a:t> prefers linear chains</a:t>
            </a:r>
            <a:endParaRPr lang="en-US" dirty="0"/>
          </a:p>
          <a:p>
            <a:pPr lvl="1"/>
            <a:r>
              <a:rPr lang="en-US" dirty="0"/>
              <a:t>       circularly polarized </a:t>
            </a:r>
            <a:r>
              <a:rPr lang="en-US" dirty="0">
                <a:sym typeface="Wingdings" pitchFamily="2" charset="2"/>
              </a:rPr>
              <a:t> prefers</a:t>
            </a:r>
            <a:r>
              <a:rPr lang="en-US" dirty="0"/>
              <a:t> hexagonal packing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C9D621F-FD4F-1F41-9684-D82081BF937A}"/>
              </a:ext>
            </a:extLst>
          </p:cNvPr>
          <p:cNvSpPr txBox="1"/>
          <p:nvPr/>
        </p:nvSpPr>
        <p:spPr>
          <a:xfrm>
            <a:off x="948582" y="6066701"/>
            <a:ext cx="437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FWHM</a:t>
            </a:r>
            <a:r>
              <a:rPr lang="en-US" sz="1600" dirty="0"/>
              <a:t> = full-width at half maximum</a:t>
            </a:r>
          </a:p>
        </p:txBody>
      </p:sp>
    </p:spTree>
    <p:extLst>
      <p:ext uri="{BB962C8B-B14F-4D97-AF65-F5344CB8AC3E}">
        <p14:creationId xmlns:p14="http://schemas.microsoft.com/office/powerpoint/2010/main" val="3397991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155" y="2546146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Non-reciprocal interactions in optical matter systems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9D9AD5-5309-D445-B9D1-DF3B57E46E56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A0AD0-3EE3-7849-A27E-E0BFF2BDBA81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43004C-E3F1-BC4B-BE23-E89198E9A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63BFB0-1E3E-2440-8C7A-7F80F805421E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374C86-64EC-F543-8EF5-35D6568145FF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Non-reciprocal interactions in optical matter systems</a:t>
            </a:r>
          </a:p>
        </p:txBody>
      </p:sp>
    </p:spTree>
    <p:extLst>
      <p:ext uri="{BB962C8B-B14F-4D97-AF65-F5344CB8AC3E}">
        <p14:creationId xmlns:p14="http://schemas.microsoft.com/office/powerpoint/2010/main" val="235485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5" y="28932"/>
            <a:ext cx="10515600" cy="696686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Action does not equal reaction in an optically bound hetero-dimer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2A421D-2CB1-7D4D-A5BE-C12629A01D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76"/>
          <a:stretch/>
        </p:blipFill>
        <p:spPr>
          <a:xfrm>
            <a:off x="9006814" y="3864272"/>
            <a:ext cx="2213577" cy="1598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EF9353-077A-3041-944C-4EFAD15A3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1349" y="5307741"/>
            <a:ext cx="2268481" cy="6525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EA57C24-850A-614D-96B3-DA5D8F3BA84F}"/>
                  </a:ext>
                </a:extLst>
              </p:cNvPr>
              <p:cNvSpPr txBox="1"/>
              <p:nvPr/>
            </p:nvSpPr>
            <p:spPr>
              <a:xfrm>
                <a:off x="11072347" y="5100768"/>
                <a:ext cx="996976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net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EA57C24-850A-614D-96B3-DA5D8F3BA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2347" y="5100768"/>
                <a:ext cx="996976" cy="430887"/>
              </a:xfrm>
              <a:prstGeom prst="rect">
                <a:avLst/>
              </a:prstGeom>
              <a:blipFill>
                <a:blip r:embed="rId5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C50A0745-4692-1749-9B21-ADAD51F9063B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B02F1D-9552-AE46-9D2D-AC8E937E6E0A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A3F21B-D8A3-7740-BAE4-A1F4008FF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849B820-4528-B541-9CF3-F09C5CD5EBB0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3E5A86-2794-4B46-8834-DE40A230E5BE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Non-reciprocal interactions in optical matter systems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455DB8-2FC1-524D-AEA2-A82F31D5B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2187" y="4108571"/>
            <a:ext cx="4267200" cy="1435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3FA165-EF51-1844-A75E-BD1ECD51EA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2809" y="1764234"/>
            <a:ext cx="3352800" cy="1320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8F1C0A-57C2-244C-8D18-0EA63BC71BCB}"/>
                  </a:ext>
                </a:extLst>
              </p:cNvPr>
              <p:cNvSpPr txBox="1"/>
              <p:nvPr/>
            </p:nvSpPr>
            <p:spPr>
              <a:xfrm>
                <a:off x="4491734" y="1764234"/>
                <a:ext cx="358303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8F1C0A-57C2-244C-8D18-0EA63BC71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734" y="1764234"/>
                <a:ext cx="358303" cy="414088"/>
              </a:xfrm>
              <a:prstGeom prst="rect">
                <a:avLst/>
              </a:prstGeom>
              <a:blipFill>
                <a:blip r:embed="rId9"/>
                <a:stretch>
                  <a:fillRect l="-17241" t="-35294" r="-6897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1C8B316-CDF0-DA45-9357-FB9C62C17C50}"/>
                  </a:ext>
                </a:extLst>
              </p:cNvPr>
              <p:cNvSpPr txBox="1"/>
              <p:nvPr/>
            </p:nvSpPr>
            <p:spPr>
              <a:xfrm>
                <a:off x="7331980" y="1698398"/>
                <a:ext cx="365420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1C8B316-CDF0-DA45-9357-FB9C62C17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1980" y="1698398"/>
                <a:ext cx="365420" cy="414088"/>
              </a:xfrm>
              <a:prstGeom prst="rect">
                <a:avLst/>
              </a:prstGeom>
              <a:blipFill>
                <a:blip r:embed="rId10"/>
                <a:stretch>
                  <a:fillRect l="-16667" t="-39394" r="-6667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597B9D4A-FB33-584F-8F90-B9CF08BF4C25}"/>
              </a:ext>
            </a:extLst>
          </p:cNvPr>
          <p:cNvSpPr txBox="1"/>
          <p:nvPr/>
        </p:nvSpPr>
        <p:spPr>
          <a:xfrm>
            <a:off x="4154429" y="1131433"/>
            <a:ext cx="588152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Optically bound homo-dimer</a:t>
            </a:r>
            <a:endParaRPr lang="en-US" sz="2000" b="1" dirty="0"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BE9DA1-A04E-374C-9F31-774CCE69003E}"/>
              </a:ext>
            </a:extLst>
          </p:cNvPr>
          <p:cNvSpPr txBox="1"/>
          <p:nvPr/>
        </p:nvSpPr>
        <p:spPr>
          <a:xfrm>
            <a:off x="4066123" y="3610654"/>
            <a:ext cx="588152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Optically bound hetero-dimer</a:t>
            </a:r>
            <a:endParaRPr lang="en-US" sz="2000" b="1" dirty="0"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1ED8473-7BE5-D646-93A8-29229AE8933E}"/>
                  </a:ext>
                </a:extLst>
              </p:cNvPr>
              <p:cNvSpPr txBox="1"/>
              <p:nvPr/>
            </p:nvSpPr>
            <p:spPr>
              <a:xfrm>
                <a:off x="4443773" y="4244104"/>
                <a:ext cx="358303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1ED8473-7BE5-D646-93A8-29229AE89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773" y="4244104"/>
                <a:ext cx="358303" cy="414088"/>
              </a:xfrm>
              <a:prstGeom prst="rect">
                <a:avLst/>
              </a:prstGeom>
              <a:blipFill>
                <a:blip r:embed="rId11"/>
                <a:stretch>
                  <a:fillRect l="-17241" t="-35294" r="-6897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1B07734-C362-074B-B2B1-4311E71F68B5}"/>
                  </a:ext>
                </a:extLst>
              </p:cNvPr>
              <p:cNvSpPr txBox="1"/>
              <p:nvPr/>
            </p:nvSpPr>
            <p:spPr>
              <a:xfrm>
                <a:off x="7808212" y="4224687"/>
                <a:ext cx="365420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1B07734-C362-074B-B2B1-4311E71F6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212" y="4224687"/>
                <a:ext cx="365420" cy="414088"/>
              </a:xfrm>
              <a:prstGeom prst="rect">
                <a:avLst/>
              </a:prstGeom>
              <a:blipFill>
                <a:blip r:embed="rId12"/>
                <a:stretch>
                  <a:fillRect l="-16667" t="-39394" r="-3333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DAFD0D5-7FB3-D44B-A4D4-8B597D36FD9F}"/>
                  </a:ext>
                </a:extLst>
              </p:cNvPr>
              <p:cNvSpPr txBox="1"/>
              <p:nvPr/>
            </p:nvSpPr>
            <p:spPr>
              <a:xfrm>
                <a:off x="5511521" y="5400450"/>
                <a:ext cx="1284198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≠−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DAFD0D5-7FB3-D44B-A4D4-8B597D36F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521" y="5400450"/>
                <a:ext cx="1284198" cy="414088"/>
              </a:xfrm>
              <a:prstGeom prst="rect">
                <a:avLst/>
              </a:prstGeom>
              <a:blipFill>
                <a:blip r:embed="rId13"/>
                <a:stretch>
                  <a:fillRect l="-4902" t="-35294" r="-980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B255FB1-D1F6-1C42-BDEE-1357712D79E2}"/>
                  </a:ext>
                </a:extLst>
              </p:cNvPr>
              <p:cNvSpPr txBox="1"/>
              <p:nvPr/>
            </p:nvSpPr>
            <p:spPr>
              <a:xfrm>
                <a:off x="5526035" y="2718783"/>
                <a:ext cx="1284198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B255FB1-D1F6-1C42-BDEE-1357712D7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035" y="2718783"/>
                <a:ext cx="1284198" cy="414088"/>
              </a:xfrm>
              <a:prstGeom prst="rect">
                <a:avLst/>
              </a:prstGeom>
              <a:blipFill>
                <a:blip r:embed="rId14"/>
                <a:stretch>
                  <a:fillRect l="-3922" t="-35294" r="-980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C74DDC8C-6AD0-394F-8FD7-AB7A32C749D8}"/>
              </a:ext>
            </a:extLst>
          </p:cNvPr>
          <p:cNvSpPr txBox="1"/>
          <p:nvPr/>
        </p:nvSpPr>
        <p:spPr>
          <a:xfrm>
            <a:off x="298227" y="2003197"/>
            <a:ext cx="37050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two identical particles, Newton’s third law is valid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two dissimilar particles, Newton’s third law is not valid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Linear momentum is still conserved in the combined optical – mechanical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6594177-62C9-FB46-9DB5-15CF784CEE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52911" y="2809753"/>
            <a:ext cx="1477502" cy="492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F5A0E4F-634F-CF40-BD49-2C0837169BBB}"/>
                  </a:ext>
                </a:extLst>
              </p:cNvPr>
              <p:cNvSpPr txBox="1"/>
              <p:nvPr/>
            </p:nvSpPr>
            <p:spPr>
              <a:xfrm>
                <a:off x="10677899" y="2929865"/>
                <a:ext cx="151410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net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F5A0E4F-634F-CF40-BD49-2C0837169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7899" y="2929865"/>
                <a:ext cx="1514101" cy="430887"/>
              </a:xfrm>
              <a:prstGeom prst="rect">
                <a:avLst/>
              </a:prstGeom>
              <a:blipFill>
                <a:blip r:embed="rId16"/>
                <a:stretch>
                  <a:fillRect l="-833" r="-833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extLst>
              <a:ext uri="{FF2B5EF4-FFF2-40B4-BE49-F238E27FC236}">
                <a16:creationId xmlns:a16="http://schemas.microsoft.com/office/drawing/2014/main" id="{27982AF6-E282-C043-AB16-C835B2E605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14771" y="1114754"/>
            <a:ext cx="1571040" cy="16365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E4729D7-1E4C-7844-8F64-5AE81A2825C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21071" y="1731155"/>
            <a:ext cx="393700" cy="3556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DEF535B-CE45-8046-AE5E-A6E447EFA59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76412" y="1750018"/>
            <a:ext cx="368300" cy="4318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5E79A70-0360-CA4E-8FD2-59C669778A7D}"/>
              </a:ext>
            </a:extLst>
          </p:cNvPr>
          <p:cNvSpPr txBox="1"/>
          <p:nvPr/>
        </p:nvSpPr>
        <p:spPr>
          <a:xfrm>
            <a:off x="7645318" y="730605"/>
            <a:ext cx="588152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Far-field angular scattering (symmetric)</a:t>
            </a:r>
            <a:endParaRPr lang="en-US" sz="2000" b="1" dirty="0">
              <a:cs typeface="Calibri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E8D1AA1-D597-2847-AF57-520A0119EC46}"/>
              </a:ext>
            </a:extLst>
          </p:cNvPr>
          <p:cNvSpPr txBox="1"/>
          <p:nvPr/>
        </p:nvSpPr>
        <p:spPr>
          <a:xfrm>
            <a:off x="7645318" y="3392938"/>
            <a:ext cx="588152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Far-field angular scattering (asymmetric)</a:t>
            </a:r>
            <a:endParaRPr lang="en-US" sz="2000" b="1" dirty="0">
              <a:cs typeface="Calibri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1139994-22F2-604D-876E-A829F6A7B4E9}"/>
              </a:ext>
            </a:extLst>
          </p:cNvPr>
          <p:cNvSpPr/>
          <p:nvPr/>
        </p:nvSpPr>
        <p:spPr>
          <a:xfrm>
            <a:off x="601409" y="6087276"/>
            <a:ext cx="110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Yifat</a:t>
            </a:r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Y., </a:t>
            </a:r>
            <a:r>
              <a:rPr lang="en-US" sz="12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Coursault</a:t>
            </a:r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D., Peterson, C.W., Parker, J., Bao, Y., Gray, S.K., Rice, S.A. and Scherer, N.F., 2018. Reactive optical matter: light-induced motility in electrodynamically asymmetric nanoscale </a:t>
            </a:r>
            <a:r>
              <a:rPr lang="en-US" sz="12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scatterers</a:t>
            </a:r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Light: Science &amp; Applications, 7(1), pp.1-7.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6903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7" y="-175"/>
            <a:ext cx="10515600" cy="696686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Observing a driven hetero-dimer in simulation and experiment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D6FACD-7AE3-0F4A-9E6B-1B629FFC9489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334F0D-BE57-C24A-9FE0-5E28186577F5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D1AA74C-D107-0F43-B747-CFD872A81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363D66C-F2EE-2D48-A803-206A57FB1F0B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D061BF3-7F22-1F4F-BA56-51BFF13B17E6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Non-reciprocal interactions in optical matter systems</a:t>
            </a:r>
          </a:p>
        </p:txBody>
      </p:sp>
      <p:pic>
        <p:nvPicPr>
          <p:cNvPr id="13" name="Picture 13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98487BD0-F19B-3347-B784-E723D73BB7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824" y="1158255"/>
            <a:ext cx="3363861" cy="937358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FE56D902-E897-2B4C-8816-55E05F7FC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522" y="1812979"/>
            <a:ext cx="1314450" cy="180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15C04E-5259-A142-A8A0-351DE6E99535}"/>
                  </a:ext>
                </a:extLst>
              </p:cNvPr>
              <p:cNvSpPr txBox="1"/>
              <p:nvPr/>
            </p:nvSpPr>
            <p:spPr>
              <a:xfrm>
                <a:off x="2317167" y="1643844"/>
                <a:ext cx="4911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𝑛𝑒𝑡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15C04E-5259-A142-A8A0-351DE6E995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167" y="1643844"/>
                <a:ext cx="491160" cy="276999"/>
              </a:xfrm>
              <a:prstGeom prst="rect">
                <a:avLst/>
              </a:prstGeom>
              <a:blipFill>
                <a:blip r:embed="rId9"/>
                <a:stretch>
                  <a:fillRect l="-9877" t="-2222" r="-2469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ring_vid1.mp4" descr="ring_vid1.mp4">
            <a:hlinkClick r:id="" action="ppaction://media"/>
            <a:extLst>
              <a:ext uri="{FF2B5EF4-FFF2-40B4-BE49-F238E27FC236}">
                <a16:creationId xmlns:a16="http://schemas.microsoft.com/office/drawing/2014/main" id="{95CF5949-9F5C-D648-B8E0-77D8797E64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2243" y="3065498"/>
            <a:ext cx="4145966" cy="3109475"/>
          </a:xfrm>
          <a:prstGeom prst="rect">
            <a:avLst/>
          </a:prstGeom>
        </p:spPr>
      </p:pic>
      <p:pic>
        <p:nvPicPr>
          <p:cNvPr id="11" name="ring_vid2.mp4" descr="ring_vid2.mp4">
            <a:hlinkClick r:id="" action="ppaction://media"/>
            <a:extLst>
              <a:ext uri="{FF2B5EF4-FFF2-40B4-BE49-F238E27FC236}">
                <a16:creationId xmlns:a16="http://schemas.microsoft.com/office/drawing/2014/main" id="{F11C6D3E-47E5-0940-BC77-87AF31AD868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8209" y="3110303"/>
            <a:ext cx="3954053" cy="29655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46F805-290C-DE45-B22D-E4A647E09F1A}"/>
              </a:ext>
            </a:extLst>
          </p:cNvPr>
          <p:cNvSpPr txBox="1"/>
          <p:nvPr/>
        </p:nvSpPr>
        <p:spPr>
          <a:xfrm>
            <a:off x="4195701" y="766680"/>
            <a:ext cx="53031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a plane-wave, the hetero-dimer will be driven forever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net force is not external; it emerges from the optical interactions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driven motion can be observed experimentally in a ring trap (that does not have an azimuthal phase gradient)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33D37-4ABA-E94C-9957-79423E1A94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17082" y="229215"/>
            <a:ext cx="1473587" cy="56091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95EC8B-D2D5-FB4D-9FA3-F0CA08403E41}"/>
              </a:ext>
            </a:extLst>
          </p:cNvPr>
          <p:cNvSpPr txBox="1"/>
          <p:nvPr/>
        </p:nvSpPr>
        <p:spPr>
          <a:xfrm>
            <a:off x="774703" y="2790975"/>
            <a:ext cx="2476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Hetero-dimer (driven)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4E7715-6602-9942-AD46-FF47065D97E7}"/>
              </a:ext>
            </a:extLst>
          </p:cNvPr>
          <p:cNvSpPr txBox="1"/>
          <p:nvPr/>
        </p:nvSpPr>
        <p:spPr>
          <a:xfrm>
            <a:off x="4920669" y="2790975"/>
            <a:ext cx="281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Homo-dimer (not driven)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502EC3-35A4-604B-B212-B52AABB88F7D}"/>
              </a:ext>
            </a:extLst>
          </p:cNvPr>
          <p:cNvSpPr txBox="1"/>
          <p:nvPr/>
        </p:nvSpPr>
        <p:spPr>
          <a:xfrm>
            <a:off x="257656" y="755135"/>
            <a:ext cx="2476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Plane-wave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1EC785-6A7C-514E-A2F5-2B805A9F5C97}"/>
              </a:ext>
            </a:extLst>
          </p:cNvPr>
          <p:cNvSpPr txBox="1"/>
          <p:nvPr/>
        </p:nvSpPr>
        <p:spPr>
          <a:xfrm>
            <a:off x="10109406" y="44549"/>
            <a:ext cx="281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Experiment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420F42-0C0E-CB41-B8F3-1886462CB381}"/>
              </a:ext>
            </a:extLst>
          </p:cNvPr>
          <p:cNvSpPr txBox="1"/>
          <p:nvPr/>
        </p:nvSpPr>
        <p:spPr>
          <a:xfrm>
            <a:off x="9827185" y="5636079"/>
            <a:ext cx="5612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Yuval </a:t>
            </a:r>
            <a:r>
              <a:rPr lang="en-US" sz="1400" i="1" dirty="0" err="1"/>
              <a:t>Yifat</a:t>
            </a:r>
            <a:r>
              <a:rPr lang="en-US" sz="1400" i="1" dirty="0"/>
              <a:t>, Curtis Peterson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23CC4B-8A2D-3240-AAFD-5002CA4F7C49}"/>
              </a:ext>
            </a:extLst>
          </p:cNvPr>
          <p:cNvSpPr/>
          <p:nvPr/>
        </p:nvSpPr>
        <p:spPr>
          <a:xfrm>
            <a:off x="566314" y="6087568"/>
            <a:ext cx="110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Yifat</a:t>
            </a:r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Y., </a:t>
            </a:r>
            <a:r>
              <a:rPr lang="en-US" sz="12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Coursault</a:t>
            </a:r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D., Peterson, C.W., Parker, J., Bao, Y., Gray, S.K., Rice, S.A. and Scherer, N.F., 2018. Reactive optical matter: light-induced motility in electrodynamically asymmetric nanoscale </a:t>
            </a:r>
            <a:r>
              <a:rPr lang="en-US" sz="12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scatterers</a:t>
            </a:r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Light: Science &amp; Applications, 7(1), pp.1-7.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33746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6" y="-175"/>
            <a:ext cx="12365201" cy="696686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phase difference between induced dipoles causes a net mechanical force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D6FACD-7AE3-0F4A-9E6B-1B629FFC9489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334F0D-BE57-C24A-9FE0-5E28186577F5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D1AA74C-D107-0F43-B747-CFD872A81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363D66C-F2EE-2D48-A803-206A57FB1F0B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D061BF3-7F22-1F4F-BA56-51BFF13B17E6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Non-reciprocal interactions in optical matter systems</a:t>
            </a:r>
          </a:p>
        </p:txBody>
      </p:sp>
      <p:pic>
        <p:nvPicPr>
          <p:cNvPr id="17" name="rhc_dimer" descr="rhc_dimer">
            <a:hlinkClick r:id="" action="ppaction://media"/>
            <a:extLst>
              <a:ext uri="{FF2B5EF4-FFF2-40B4-BE49-F238E27FC236}">
                <a16:creationId xmlns:a16="http://schemas.microsoft.com/office/drawing/2014/main" id="{FF0DD4DE-105E-C044-A944-344FE936A6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3039" y="3973022"/>
            <a:ext cx="4353953" cy="1632732"/>
          </a:xfrm>
          <a:prstGeom prst="rect">
            <a:avLst/>
          </a:prstGeom>
        </p:spPr>
      </p:pic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22D6D43E-3444-AA41-A140-293ED69B52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0914" y="3442068"/>
            <a:ext cx="2801844" cy="2541450"/>
          </a:xfrm>
          <a:prstGeom prst="rect">
            <a:avLst/>
          </a:prstGeom>
        </p:spPr>
      </p:pic>
      <p:pic>
        <p:nvPicPr>
          <p:cNvPr id="23" name="fields_vid1" descr="fields_vid1">
            <a:hlinkClick r:id="" action="ppaction://media"/>
            <a:extLst>
              <a:ext uri="{FF2B5EF4-FFF2-40B4-BE49-F238E27FC236}">
                <a16:creationId xmlns:a16="http://schemas.microsoft.com/office/drawing/2014/main" id="{1EC810CD-DBF6-DC45-8D3B-A1050949EF7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010" y="1896725"/>
            <a:ext cx="4353953" cy="16327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1DBF989-23AA-464A-9A31-247750D98CB5}"/>
                  </a:ext>
                </a:extLst>
              </p:cNvPr>
              <p:cNvSpPr txBox="1"/>
              <p:nvPr/>
            </p:nvSpPr>
            <p:spPr>
              <a:xfrm>
                <a:off x="8073243" y="2979710"/>
                <a:ext cx="5022477" cy="11950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𝛼</m:t>
                      </m:r>
                      <m:acc>
                        <m:accPr>
                          <m:chr m:val="⃗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/>
                <a:r>
                  <a:rPr lang="en-US" sz="2000" b="0" dirty="0"/>
                  <a:t>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𝑖𝑛𝑡</m:t>
                            </m:r>
                          </m:sub>
                        </m:sSub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𝑒𝑥𝑡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sz="2000" b="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 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𝑖𝑛𝑡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𝑒𝑥𝑡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)]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1DBF989-23AA-464A-9A31-247750D98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3243" y="2979710"/>
                <a:ext cx="5022477" cy="1195071"/>
              </a:xfrm>
              <a:prstGeom prst="rect">
                <a:avLst/>
              </a:prstGeom>
              <a:blipFill>
                <a:blip r:embed="rId10"/>
                <a:stretch>
                  <a:fillRect l="-2785" t="-6316" b="-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B9EA1B0-D19E-2047-82F6-02951F91ADE2}"/>
                  </a:ext>
                </a:extLst>
              </p:cNvPr>
              <p:cNvSpPr/>
              <p:nvPr/>
            </p:nvSpPr>
            <p:spPr>
              <a:xfrm>
                <a:off x="8073243" y="4472475"/>
                <a:ext cx="26853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)=</m:t>
                          </m:r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int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 panose="02040503050406030204" pitchFamily="18" charset="0"/>
                            </a:rPr>
                            <m:t>ext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B9EA1B0-D19E-2047-82F6-02951F91AD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3243" y="4472475"/>
                <a:ext cx="2685351" cy="400110"/>
              </a:xfrm>
              <a:prstGeom prst="rect">
                <a:avLst/>
              </a:prstGeom>
              <a:blipFill>
                <a:blip r:embed="rId11"/>
                <a:stretch>
                  <a:fillRect t="-15152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648DFC0-BB59-DB4A-B875-6B9881E8A05D}"/>
                  </a:ext>
                </a:extLst>
              </p:cNvPr>
              <p:cNvSpPr txBox="1"/>
              <p:nvPr/>
            </p:nvSpPr>
            <p:spPr>
              <a:xfrm>
                <a:off x="8073243" y="2044472"/>
                <a:ext cx="5881522" cy="3324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ΔΦ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=∠(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=∠(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648DFC0-BB59-DB4A-B875-6B9881E8A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3243" y="2044472"/>
                <a:ext cx="5881522" cy="332463"/>
              </a:xfrm>
              <a:prstGeom prst="rect">
                <a:avLst/>
              </a:prstGeom>
              <a:blipFill>
                <a:blip r:embed="rId12"/>
                <a:stretch>
                  <a:fillRect l="-1728" t="-22222" b="-3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31AC0AF6-BC89-5441-8766-DDEF0FA3A8A0}"/>
              </a:ext>
            </a:extLst>
          </p:cNvPr>
          <p:cNvSpPr txBox="1"/>
          <p:nvPr/>
        </p:nvSpPr>
        <p:spPr>
          <a:xfrm>
            <a:off x="7460221" y="639181"/>
            <a:ext cx="58815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Net force between two particles</a:t>
            </a:r>
            <a:endParaRPr lang="en-US" b="1" dirty="0">
              <a:cs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A88A41-EFED-6649-96AF-71C83D764A9E}"/>
              </a:ext>
            </a:extLst>
          </p:cNvPr>
          <p:cNvSpPr txBox="1"/>
          <p:nvPr/>
        </p:nvSpPr>
        <p:spPr>
          <a:xfrm>
            <a:off x="7460221" y="1633892"/>
            <a:ext cx="58815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Phase difference between induced dipoles </a:t>
            </a:r>
            <a:endParaRPr lang="en-US" b="1" dirty="0"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E0B3624-ED89-B64D-ADF5-DA1A1E42A820}"/>
                  </a:ext>
                </a:extLst>
              </p:cNvPr>
              <p:cNvSpPr txBox="1"/>
              <p:nvPr/>
            </p:nvSpPr>
            <p:spPr>
              <a:xfrm>
                <a:off x="717413" y="1572003"/>
                <a:ext cx="19936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sz="2000" b="1" dirty="0"/>
                  <a:t>-polarized light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E0B3624-ED89-B64D-ADF5-DA1A1E42A8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13" y="1572003"/>
                <a:ext cx="1993692" cy="400110"/>
              </a:xfrm>
              <a:prstGeom prst="rect">
                <a:avLst/>
              </a:prstGeom>
              <a:blipFill>
                <a:blip r:embed="rId13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3232422B-8824-E546-8631-CD01AB5A1AB8}"/>
              </a:ext>
            </a:extLst>
          </p:cNvPr>
          <p:cNvSpPr txBox="1"/>
          <p:nvPr/>
        </p:nvSpPr>
        <p:spPr>
          <a:xfrm>
            <a:off x="717413" y="3717843"/>
            <a:ext cx="2504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RHC-polarized light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77367A1-4DC3-3A42-8237-426DBF2C0A86}"/>
              </a:ext>
            </a:extLst>
          </p:cNvPr>
          <p:cNvSpPr txBox="1"/>
          <p:nvPr/>
        </p:nvSpPr>
        <p:spPr>
          <a:xfrm>
            <a:off x="4388723" y="3062302"/>
            <a:ext cx="2585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Frequency domain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03973EA-AAE9-7442-8F73-9CDA197DCE1B}"/>
                  </a:ext>
                </a:extLst>
              </p:cNvPr>
              <p:cNvSpPr txBox="1"/>
              <p:nvPr/>
            </p:nvSpPr>
            <p:spPr>
              <a:xfrm>
                <a:off x="8178174" y="1079271"/>
                <a:ext cx="2986587" cy="3406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net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fun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03973EA-AAE9-7442-8F73-9CDA197DC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8174" y="1079271"/>
                <a:ext cx="2986587" cy="340606"/>
              </a:xfrm>
              <a:prstGeom prst="rect">
                <a:avLst/>
              </a:prstGeom>
              <a:blipFill>
                <a:blip r:embed="rId14"/>
                <a:stretch>
                  <a:fillRect l="-1271" r="-254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29F65D13-08D0-4A41-BD40-AC940C38D2C8}"/>
              </a:ext>
            </a:extLst>
          </p:cNvPr>
          <p:cNvSpPr txBox="1"/>
          <p:nvPr/>
        </p:nvSpPr>
        <p:spPr>
          <a:xfrm>
            <a:off x="7460221" y="2574400"/>
            <a:ext cx="58815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Phase of dipoles</a:t>
            </a:r>
            <a:endParaRPr lang="en-US" b="1" dirty="0"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760B1E-A0C9-E143-9EA2-B9246C7735E7}"/>
              </a:ext>
            </a:extLst>
          </p:cNvPr>
          <p:cNvSpPr txBox="1"/>
          <p:nvPr/>
        </p:nvSpPr>
        <p:spPr>
          <a:xfrm>
            <a:off x="8642872" y="5083967"/>
            <a:ext cx="44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Intrinsic (constant) phase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FF1EB8-61A5-B14E-A2C9-6FA6A85343AC}"/>
              </a:ext>
            </a:extLst>
          </p:cNvPr>
          <p:cNvSpPr txBox="1"/>
          <p:nvPr/>
        </p:nvSpPr>
        <p:spPr>
          <a:xfrm>
            <a:off x="8642872" y="5461422"/>
            <a:ext cx="44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Extrinsic (position-dependent) phase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D796859-124F-3340-A30E-AC8675CEE885}"/>
                  </a:ext>
                </a:extLst>
              </p:cNvPr>
              <p:cNvSpPr/>
              <p:nvPr/>
            </p:nvSpPr>
            <p:spPr>
              <a:xfrm>
                <a:off x="8023728" y="5061312"/>
                <a:ext cx="6603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int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D796859-124F-3340-A30E-AC8675CEE8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3728" y="5061312"/>
                <a:ext cx="660374" cy="369332"/>
              </a:xfrm>
              <a:prstGeom prst="rect">
                <a:avLst/>
              </a:prstGeom>
              <a:blipFill>
                <a:blip r:embed="rId15"/>
                <a:stretch>
                  <a:fillRect l="-1887" t="-6667" r="-188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F257F4C-0FDD-AC43-BDE3-E717EB779B2C}"/>
                  </a:ext>
                </a:extLst>
              </p:cNvPr>
              <p:cNvSpPr/>
              <p:nvPr/>
            </p:nvSpPr>
            <p:spPr>
              <a:xfrm>
                <a:off x="7707516" y="5438767"/>
                <a:ext cx="9892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ext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</p:txBody>
          </p:sp>
        </mc:Choice>
        <mc:Fallback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F257F4C-0FDD-AC43-BDE3-E717EB779B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7516" y="5438767"/>
                <a:ext cx="989245" cy="369332"/>
              </a:xfrm>
              <a:prstGeom prst="rect">
                <a:avLst/>
              </a:prstGeom>
              <a:blipFill>
                <a:blip r:embed="rId16"/>
                <a:stretch>
                  <a:fillRect l="-1266" t="-10000" r="-126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id="{01AB962B-1E68-8248-A1DF-6866BB175985}"/>
              </a:ext>
            </a:extLst>
          </p:cNvPr>
          <p:cNvSpPr/>
          <p:nvPr/>
        </p:nvSpPr>
        <p:spPr>
          <a:xfrm>
            <a:off x="8058114" y="4386163"/>
            <a:ext cx="2700480" cy="62259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72AB4BA-0A4A-464A-957A-98C03D251C9E}"/>
              </a:ext>
            </a:extLst>
          </p:cNvPr>
          <p:cNvSpPr/>
          <p:nvPr/>
        </p:nvSpPr>
        <p:spPr>
          <a:xfrm>
            <a:off x="424011" y="6036071"/>
            <a:ext cx="7007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Peterson, C.W., Parker, J., Rice, S.A. and Scherer, N.F., 2019. Controlling the dynamics and optical binding of nanoparticle homodimers with transverse phase gradients. Nano letters, 19(2), pp.897-903.</a:t>
            </a:r>
            <a:endParaRPr lang="en-US" sz="1200" i="1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F4BD95D-44F4-6748-AC6C-9FE12CF233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8537" y="874482"/>
            <a:ext cx="3157936" cy="212402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AB9F60D-45A5-5D44-8A45-08ADCFD87889}"/>
              </a:ext>
            </a:extLst>
          </p:cNvPr>
          <p:cNvSpPr txBox="1"/>
          <p:nvPr/>
        </p:nvSpPr>
        <p:spPr>
          <a:xfrm>
            <a:off x="4333789" y="626497"/>
            <a:ext cx="1993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Time domain 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DED6677-7F19-AA41-8DCE-2BF3B4BA1CE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07189" y="997428"/>
            <a:ext cx="335093" cy="29919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A67950A-8C94-8E4C-B8C5-F4DD753E3B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50663" y="2044472"/>
            <a:ext cx="2921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8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6" y="-175"/>
            <a:ext cx="11706295" cy="696686"/>
          </a:xfrm>
        </p:spPr>
        <p:txBody>
          <a:bodyPr>
            <a:norm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The radius of curvature of a Gaussian beam provides an extrinsic phase profile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D6FACD-7AE3-0F4A-9E6B-1B629FFC9489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334F0D-BE57-C24A-9FE0-5E28186577F5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D1AA74C-D107-0F43-B747-CFD872A81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363D66C-F2EE-2D48-A803-206A57FB1F0B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D061BF3-7F22-1F4F-BA56-51BFF13B17E6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Non-reciprocal interactions in optical matter systems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854672-C33E-E84C-8A46-F32CBC7A9CD6}"/>
              </a:ext>
            </a:extLst>
          </p:cNvPr>
          <p:cNvSpPr txBox="1"/>
          <p:nvPr/>
        </p:nvSpPr>
        <p:spPr>
          <a:xfrm>
            <a:off x="6180126" y="3873886"/>
            <a:ext cx="59445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The extrinsic phase profile is strongest at the Rayleigh range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0ADCDE0-6BF6-2E4B-B464-51DBB7F87033}"/>
              </a:ext>
            </a:extLst>
          </p:cNvPr>
          <p:cNvSpPr txBox="1"/>
          <p:nvPr/>
        </p:nvSpPr>
        <p:spPr>
          <a:xfrm>
            <a:off x="6287878" y="1842938"/>
            <a:ext cx="56660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Extrinsic phase profile of a defocused Gaussian beam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E2B01EF-1EF4-CA4D-93D1-B3555BC0448C}"/>
                  </a:ext>
                </a:extLst>
              </p:cNvPr>
              <p:cNvSpPr txBox="1"/>
              <p:nvPr/>
            </p:nvSpPr>
            <p:spPr>
              <a:xfrm>
                <a:off x="7305671" y="2351606"/>
                <a:ext cx="3630417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ext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𝑘𝑧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2(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E2B01EF-1EF4-CA4D-93D1-B3555BC04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671" y="2351606"/>
                <a:ext cx="3630417" cy="691471"/>
              </a:xfrm>
              <a:prstGeom prst="rect">
                <a:avLst/>
              </a:prstGeom>
              <a:blipFill>
                <a:blip r:embed="rId4"/>
                <a:stretch>
                  <a:fillRect l="-697" r="-1742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B93749E-440B-724F-9011-04A1F075212B}"/>
                  </a:ext>
                </a:extLst>
              </p:cNvPr>
              <p:cNvSpPr txBox="1"/>
              <p:nvPr/>
            </p:nvSpPr>
            <p:spPr>
              <a:xfrm>
                <a:off x="7520634" y="4598986"/>
                <a:ext cx="3200492" cy="6346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ext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B93749E-440B-724F-9011-04A1F0752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0634" y="4598986"/>
                <a:ext cx="3200492" cy="634661"/>
              </a:xfrm>
              <a:prstGeom prst="rect">
                <a:avLst/>
              </a:prstGeom>
              <a:blipFill>
                <a:blip r:embed="rId5"/>
                <a:stretch>
                  <a:fillRect l="-1186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D652133B-96DD-784C-BC33-D11340905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5449" y="945209"/>
            <a:ext cx="3528675" cy="22797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577A81-8B9F-AD4C-B3BC-B5EE5B14EFE6}"/>
                  </a:ext>
                </a:extLst>
              </p:cNvPr>
              <p:cNvSpPr txBox="1"/>
              <p:nvPr/>
            </p:nvSpPr>
            <p:spPr>
              <a:xfrm>
                <a:off x="7616974" y="3243448"/>
                <a:ext cx="3319114" cy="3488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box>
                      <m:box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box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/>
                  <a:t>      (Rayleigh range)</a:t>
                </a: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577A81-8B9F-AD4C-B3BC-B5EE5B14E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6974" y="3243448"/>
                <a:ext cx="3319114" cy="348878"/>
              </a:xfrm>
              <a:prstGeom prst="rect">
                <a:avLst/>
              </a:prstGeom>
              <a:blipFill>
                <a:blip r:embed="rId7"/>
                <a:stretch>
                  <a:fillRect l="-1916" t="-13793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214467D-66EF-724F-A37B-B10C3B9DBD29}"/>
              </a:ext>
            </a:extLst>
          </p:cNvPr>
          <p:cNvSpPr txBox="1"/>
          <p:nvPr/>
        </p:nvSpPr>
        <p:spPr>
          <a:xfrm>
            <a:off x="2281934" y="597903"/>
            <a:ext cx="56660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Beam curvature is maximized at the Raleigh range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2BFCFF-E401-444E-A599-58B286ADDF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2947" y="3526565"/>
            <a:ext cx="3388928" cy="275398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91D8FCF-EFA9-174C-8202-8D52185893F3}"/>
                  </a:ext>
                </a:extLst>
              </p:cNvPr>
              <p:cNvSpPr txBox="1"/>
              <p:nvPr/>
            </p:nvSpPr>
            <p:spPr>
              <a:xfrm>
                <a:off x="2735497" y="3235440"/>
                <a:ext cx="5666004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>
                    <a:cs typeface="Calibri"/>
                  </a:rPr>
                  <a:t>2D phase profile at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cs typeface="Calibri"/>
                      </a:rPr>
                      <m:t>𝒛</m:t>
                    </m:r>
                    <m:r>
                      <a:rPr lang="en-US" b="1" i="1" smtClean="0">
                        <a:latin typeface="Cambria Math" panose="02040503050406030204" pitchFamily="18" charset="0"/>
                        <a:cs typeface="Calibri"/>
                      </a:rPr>
                      <m:t>=−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cs typeface="Calibri"/>
                          </a:rPr>
                          <m:t>𝒛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cs typeface="Calibri"/>
                          </a:rPr>
                          <m:t>𝑹</m:t>
                        </m:r>
                      </m:sub>
                    </m:sSub>
                  </m:oMath>
                </a14:m>
                <a:endParaRPr lang="en-US" b="1" dirty="0">
                  <a:cs typeface="Calibri"/>
                </a:endParaRP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91D8FCF-EFA9-174C-8202-8D5218589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5497" y="3235440"/>
                <a:ext cx="5666004" cy="369332"/>
              </a:xfrm>
              <a:prstGeom prst="rect">
                <a:avLst/>
              </a:prstGeom>
              <a:blipFill>
                <a:blip r:embed="rId9"/>
                <a:stretch>
                  <a:fillRect l="-67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70481C44-46FD-3343-A6F3-9DCECC1CCA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689" y="597902"/>
            <a:ext cx="1856485" cy="58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19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6" y="-175"/>
            <a:ext cx="11989463" cy="69668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Enhanced trapping of a hetero-dimer in two dimensions using a converging Gaussian beam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D6FACD-7AE3-0F4A-9E6B-1B629FFC9489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334F0D-BE57-C24A-9FE0-5E28186577F5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D1AA74C-D107-0F43-B747-CFD872A81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363D66C-F2EE-2D48-A803-206A57FB1F0B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D061BF3-7F22-1F4F-BA56-51BFF13B17E6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Non-reciprocal interactions in optical matter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7113F-6E48-D149-8D30-46F3EAB43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130" y="1104079"/>
            <a:ext cx="4761038" cy="4821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364738-418A-EF4D-AE20-3677418730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371" b="-1"/>
          <a:stretch/>
        </p:blipFill>
        <p:spPr>
          <a:xfrm>
            <a:off x="127116" y="3787908"/>
            <a:ext cx="2914756" cy="2047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DA8C4E-A081-4747-A633-89C38B362E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86" y="1193246"/>
            <a:ext cx="2722899" cy="26067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67575A-7E35-6E41-BF77-66592B0D3850}"/>
                  </a:ext>
                </a:extLst>
              </p:cNvPr>
              <p:cNvSpPr txBox="1"/>
              <p:nvPr/>
            </p:nvSpPr>
            <p:spPr>
              <a:xfrm>
                <a:off x="8085886" y="2193307"/>
                <a:ext cx="3670686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hetero-dimer trapped in a Gaussian beam still experiences a net force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extrinsic phase of a defocused Gaussian beam increases the ability to trap the hetero-dimer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optimal trapping condition is near the Rayleigh range,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67575A-7E35-6E41-BF77-66592B0D3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886" y="2193307"/>
                <a:ext cx="3670686" cy="2862322"/>
              </a:xfrm>
              <a:prstGeom prst="rect">
                <a:avLst/>
              </a:prstGeom>
              <a:blipFill>
                <a:blip r:embed="rId7"/>
                <a:stretch>
                  <a:fillRect l="-995" t="-1279" r="-2322" b="-2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2CE5321B-09B5-AC4D-9D66-679F85846B0E}"/>
              </a:ext>
            </a:extLst>
          </p:cNvPr>
          <p:cNvSpPr/>
          <p:nvPr/>
        </p:nvSpPr>
        <p:spPr>
          <a:xfrm>
            <a:off x="135888" y="3380340"/>
            <a:ext cx="216921" cy="700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995788-DD8D-214A-A62D-1D937A93AB44}"/>
              </a:ext>
            </a:extLst>
          </p:cNvPr>
          <p:cNvSpPr/>
          <p:nvPr/>
        </p:nvSpPr>
        <p:spPr>
          <a:xfrm>
            <a:off x="2874970" y="1062209"/>
            <a:ext cx="382580" cy="3827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66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46" y="87651"/>
            <a:ext cx="10348262" cy="696686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An intruder particle is expelled from an optical matter array though non-reciprocal interactions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496AC6-740F-1343-9354-79C74D02E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82" y="3368537"/>
            <a:ext cx="5738957" cy="27687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BF8B35-20BF-C74A-A84B-F88BB536AD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251"/>
          <a:stretch/>
        </p:blipFill>
        <p:spPr>
          <a:xfrm>
            <a:off x="3591709" y="1389830"/>
            <a:ext cx="5612254" cy="16518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2260C3-0F26-BA46-8646-BCEFD7F6BC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266" b="50251"/>
          <a:stretch/>
        </p:blipFill>
        <p:spPr>
          <a:xfrm>
            <a:off x="186846" y="1358414"/>
            <a:ext cx="3913651" cy="1651873"/>
          </a:xfrm>
          <a:prstGeom prst="rect">
            <a:avLst/>
          </a:prstGeom>
        </p:spPr>
      </p:pic>
      <p:pic>
        <p:nvPicPr>
          <p:cNvPr id="10" name="coarse_grained" descr="coarse_grained">
            <a:hlinkClick r:id="" action="ppaction://media"/>
            <a:extLst>
              <a:ext uri="{FF2B5EF4-FFF2-40B4-BE49-F238E27FC236}">
                <a16:creationId xmlns:a16="http://schemas.microsoft.com/office/drawing/2014/main" id="{8C9932A9-7F44-8D4B-A2CE-9E8E44DD14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2820" y="1299518"/>
            <a:ext cx="2202497" cy="16518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270A27-0856-FB48-B049-6AC40D160B98}"/>
              </a:ext>
            </a:extLst>
          </p:cNvPr>
          <p:cNvSpPr txBox="1"/>
          <p:nvPr/>
        </p:nvSpPr>
        <p:spPr>
          <a:xfrm>
            <a:off x="631600" y="968147"/>
            <a:ext cx="8711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 intruder particle is ejected from an array by non-conservative forces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85D1D2-C01A-474B-B06F-0063BCD9CCBD}"/>
              </a:ext>
            </a:extLst>
          </p:cNvPr>
          <p:cNvSpPr txBox="1"/>
          <p:nvPr/>
        </p:nvSpPr>
        <p:spPr>
          <a:xfrm>
            <a:off x="6558655" y="3707814"/>
            <a:ext cx="52906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above transition cannot be easily realized in experiment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Alternatively, the intruder can be a dimer: two identical near-field bonded particles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Dimers can form in experiment spontaneously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AA2701-3CDD-6E4C-9F56-BF4FC186D6C6}"/>
              </a:ext>
            </a:extLst>
          </p:cNvPr>
          <p:cNvSpPr txBox="1"/>
          <p:nvPr/>
        </p:nvSpPr>
        <p:spPr>
          <a:xfrm>
            <a:off x="9486978" y="775904"/>
            <a:ext cx="2185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Averaged over thermal fluctuations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955C2F-AF30-B24B-BFAC-24CC53A64229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9D5063-2780-F64D-80F0-E2C67094C581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1151A30-080D-144A-9317-FD3EDCEB75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8ADDD3-7297-BB42-9721-8699874863F6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BFE2D6-636E-2D4A-BDC5-AAD18E3703F1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Non-reciprocal interactions in optical matter systems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8E933D-F3E5-7040-84DA-DA3F7CC5FBC5}"/>
              </a:ext>
            </a:extLst>
          </p:cNvPr>
          <p:cNvSpPr txBox="1"/>
          <p:nvPr/>
        </p:nvSpPr>
        <p:spPr>
          <a:xfrm>
            <a:off x="601882" y="3159424"/>
            <a:ext cx="5612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Emmanuel </a:t>
            </a:r>
            <a:r>
              <a:rPr lang="en-US" sz="1400" i="1" dirty="0" err="1"/>
              <a:t>Valenton</a:t>
            </a:r>
            <a:r>
              <a:rPr lang="en-US" sz="1400" i="1" dirty="0"/>
              <a:t>, Curtis Peterson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61D2EF-4B48-E249-A212-D3A11150B45D}"/>
              </a:ext>
            </a:extLst>
          </p:cNvPr>
          <p:cNvSpPr/>
          <p:nvPr/>
        </p:nvSpPr>
        <p:spPr>
          <a:xfrm>
            <a:off x="9737710" y="6247848"/>
            <a:ext cx="70077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Manuscript in preparation (2020)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65935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7" y="45036"/>
            <a:ext cx="11876918" cy="696686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Separating optically trapped mixtures of particles by size using a stabilizing extrinsic phase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441BD2-5E58-DE41-BA26-8C421C08B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09" y="896768"/>
            <a:ext cx="8000040" cy="1658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7A74B1-2DFE-7E4A-B7D1-94B97BF90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365" y="1037094"/>
            <a:ext cx="2175849" cy="2159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08FA4D-9CDA-AA44-B1EF-89C0133B2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86" y="3094566"/>
            <a:ext cx="3079327" cy="32805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864160-DBE7-6A46-A5B6-49D00AFB02EF}"/>
              </a:ext>
            </a:extLst>
          </p:cNvPr>
          <p:cNvSpPr txBox="1"/>
          <p:nvPr/>
        </p:nvSpPr>
        <p:spPr>
          <a:xfrm>
            <a:off x="8581714" y="768576"/>
            <a:ext cx="58815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Experiment (red = brighter particles)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6C1649-4155-4A48-B9FC-DC0D1A515DF7}"/>
                  </a:ext>
                </a:extLst>
              </p:cNvPr>
              <p:cNvSpPr txBox="1"/>
              <p:nvPr/>
            </p:nvSpPr>
            <p:spPr>
              <a:xfrm>
                <a:off x="3883536" y="3242692"/>
                <a:ext cx="7638939" cy="2884636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endParaRPr lang="en-US" b="0" i="0" dirty="0">
                  <a:latin typeface="Cambria Math" panose="02040503050406030204" pitchFamily="18" charset="0"/>
                  <a:cs typeface="Calibri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i="0" dirty="0">
                    <a:cs typeface="Calibri"/>
                  </a:rPr>
                  <a:t>Larger particles make their way to the outside of the array</a:t>
                </a:r>
              </a:p>
              <a:p>
                <a:endParaRPr lang="en-US" b="0" i="0" dirty="0">
                  <a:latin typeface="Cambria Math" panose="02040503050406030204" pitchFamily="18" charset="0"/>
                  <a:cs typeface="Calibri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>
                    <a:cs typeface="Calibri"/>
                  </a:rPr>
                  <a:t>At </a:t>
                </a:r>
                <a:r>
                  <a:rPr lang="en-US" dirty="0">
                    <a:cs typeface="Calibri"/>
                  </a:rPr>
                  <a:t>steady-sate, the non-reciprocal forces vanish on average</a:t>
                </a:r>
              </a:p>
              <a:p>
                <a:pPr lvl="2"/>
                <a:r>
                  <a:rPr lang="en-US" b="0" dirty="0">
                    <a:cs typeface="Calibri"/>
                  </a:rPr>
                  <a:t>	</a:t>
                </a:r>
              </a:p>
              <a:p>
                <a:pPr lvl="2"/>
                <a:r>
                  <a:rPr lang="en-US" dirty="0">
                    <a:cs typeface="Calibri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cs typeface="Calibri"/>
                      </a:rPr>
                      <m:t>Δ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cs typeface="Calibri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/>
                      </a:rPr>
                      <m:t>→0</m:t>
                    </m:r>
                  </m:oMath>
                </a14:m>
                <a:r>
                  <a:rPr lang="en-US" dirty="0">
                    <a:cs typeface="Calibri"/>
                  </a:rPr>
                  <a:t> </a:t>
                </a:r>
                <a:r>
                  <a:rPr lang="en-US" b="1" dirty="0">
                    <a:cs typeface="Calibri"/>
                  </a:rPr>
                  <a:t>in steady-state</a:t>
                </a:r>
              </a:p>
              <a:p>
                <a:pPr lvl="2"/>
                <a:endParaRPr lang="en-US" b="1" dirty="0">
                  <a:cs typeface="Calibri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>
                    <a:cs typeface="Calibri"/>
                  </a:rPr>
                  <a:t>The larger particles move to the outside of the beam to lower their phase </a:t>
                </a:r>
                <a:endParaRPr lang="en-US" dirty="0">
                  <a:cs typeface="Calibri"/>
                </a:endParaRPr>
              </a:p>
              <a:p>
                <a:pPr lvl="2"/>
                <a:endParaRPr lang="en-US" b="1" dirty="0">
                  <a:cs typeface="Calibri"/>
                </a:endParaRPr>
              </a:p>
              <a:p>
                <a:endParaRPr lang="en-US" b="1" dirty="0">
                  <a:cs typeface="Calibri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6C1649-4155-4A48-B9FC-DC0D1A515D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3536" y="3242692"/>
                <a:ext cx="7638939" cy="2884636"/>
              </a:xfrm>
              <a:prstGeom prst="rect">
                <a:avLst/>
              </a:prstGeom>
              <a:blipFill>
                <a:blip r:embed="rId5"/>
                <a:stretch>
                  <a:fillRect l="-4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5EBB5D78-50C1-E442-B7FD-F0ED415E9E05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287701-33EB-874D-BB88-819652530184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A0AAAE2-9ECA-3242-AB44-BE32855426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366E044-4EF9-F948-BBDC-98D043D1470A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391576-C298-374E-9A28-6254F1D049ED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Non-reciprocal interactions in optical matter systems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4EDC5D-CEF0-7B41-BA32-67CB4877B6E4}"/>
              </a:ext>
            </a:extLst>
          </p:cNvPr>
          <p:cNvSpPr txBox="1"/>
          <p:nvPr/>
        </p:nvSpPr>
        <p:spPr>
          <a:xfrm>
            <a:off x="9385873" y="3043055"/>
            <a:ext cx="5612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Emmanuel </a:t>
            </a:r>
            <a:r>
              <a:rPr lang="en-US" sz="1400" i="1" dirty="0" err="1"/>
              <a:t>Valenton</a:t>
            </a:r>
            <a:r>
              <a:rPr lang="en-US" sz="1400" i="1" dirty="0"/>
              <a:t>, Curtis Peterson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D9DE27-65F9-644E-9523-CA022049943B}"/>
                  </a:ext>
                </a:extLst>
              </p:cNvPr>
              <p:cNvSpPr txBox="1"/>
              <p:nvPr/>
            </p:nvSpPr>
            <p:spPr>
              <a:xfrm>
                <a:off x="5803548" y="5551172"/>
                <a:ext cx="2328073" cy="6346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D9DE27-65F9-644E-9523-CA0220499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548" y="5551172"/>
                <a:ext cx="2328073" cy="634661"/>
              </a:xfrm>
              <a:prstGeom prst="rect">
                <a:avLst/>
              </a:prstGeom>
              <a:blipFill>
                <a:blip r:embed="rId7"/>
                <a:stretch>
                  <a:fillRect l="-1630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EDD192C5-02C5-8949-A453-C17E2AFEBB5F}"/>
              </a:ext>
            </a:extLst>
          </p:cNvPr>
          <p:cNvSpPr/>
          <p:nvPr/>
        </p:nvSpPr>
        <p:spPr>
          <a:xfrm>
            <a:off x="9668886" y="6188856"/>
            <a:ext cx="70077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Manuscript in preparation (2020)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631403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3CFE5F-4EC0-5C49-B522-E44BC963F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932" y="4114864"/>
            <a:ext cx="2420265" cy="23947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DCF5CC-60D1-6449-AB72-D04DA9AE9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47" y="4065862"/>
            <a:ext cx="2419115" cy="23936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74D233-BCAB-D445-9B8F-EA9DE30A6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97" y="857937"/>
            <a:ext cx="9540260" cy="31883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4AE74A-694E-C841-9809-36903D09E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97" y="4147107"/>
            <a:ext cx="2350773" cy="22937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E61DB7-DA81-1843-B864-11ACECC38F5A}"/>
              </a:ext>
            </a:extLst>
          </p:cNvPr>
          <p:cNvSpPr txBox="1"/>
          <p:nvPr/>
        </p:nvSpPr>
        <p:spPr>
          <a:xfrm>
            <a:off x="7626162" y="4307529"/>
            <a:ext cx="4328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Nanoparticle mixtures can also be separated by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some material combinations (Ag-Au), the phase difference is too small for separation to occur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6ADF64-354B-FB4C-A85E-BC3C0CE59948}"/>
                  </a:ext>
                </a:extLst>
              </p:cNvPr>
              <p:cNvSpPr txBox="1"/>
              <p:nvPr/>
            </p:nvSpPr>
            <p:spPr>
              <a:xfrm>
                <a:off x="627602" y="1717413"/>
                <a:ext cx="11926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𝟕𝟓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𝐧𝐦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6ADF64-354B-FB4C-A85E-BC3C0CE59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02" y="1717413"/>
                <a:ext cx="1192634" cy="276999"/>
              </a:xfrm>
              <a:prstGeom prst="rect">
                <a:avLst/>
              </a:prstGeom>
              <a:blipFill>
                <a:blip r:embed="rId6"/>
                <a:stretch>
                  <a:fillRect l="-4592" r="-2551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5882CDD-FDFC-E248-898A-1C7CEDBED711}"/>
                  </a:ext>
                </a:extLst>
              </p:cNvPr>
              <p:cNvSpPr txBox="1"/>
              <p:nvPr/>
            </p:nvSpPr>
            <p:spPr>
              <a:xfrm>
                <a:off x="627602" y="2970103"/>
                <a:ext cx="13304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𝐧𝐦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5882CDD-FDFC-E248-898A-1C7CEDBED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02" y="2970103"/>
                <a:ext cx="1330492" cy="276999"/>
              </a:xfrm>
              <a:prstGeom prst="rect">
                <a:avLst/>
              </a:prstGeom>
              <a:blipFill>
                <a:blip r:embed="rId7"/>
                <a:stretch>
                  <a:fillRect l="-4128" r="-2752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182A7D0-9239-D34B-A309-62EF4131BB5B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F2168A-1E68-6642-8617-F8AF17646418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2243E2-3569-9449-91E3-62BA89BA86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DAFCF1-2C22-2743-A521-80C9D005DC51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90AD51-0B4D-F94D-B15B-5BB523719E19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Non-reciprocal interactions in optical matter systems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F360DEA-FE40-1B41-A982-A1CBF4D2A7AA}"/>
              </a:ext>
            </a:extLst>
          </p:cNvPr>
          <p:cNvSpPr txBox="1">
            <a:spLocks/>
          </p:cNvSpPr>
          <p:nvPr/>
        </p:nvSpPr>
        <p:spPr>
          <a:xfrm>
            <a:off x="77517" y="45036"/>
            <a:ext cx="11876918" cy="696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Separating optically trapped mixtures of particles by material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221800-5B07-9843-87D8-280C07D1D4E5}"/>
              </a:ext>
            </a:extLst>
          </p:cNvPr>
          <p:cNvSpPr txBox="1"/>
          <p:nvPr/>
        </p:nvSpPr>
        <p:spPr>
          <a:xfrm>
            <a:off x="862979" y="782351"/>
            <a:ext cx="822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Intrinsic phase of nanoparticles composed of different materials </a:t>
            </a:r>
          </a:p>
        </p:txBody>
      </p:sp>
    </p:spTree>
    <p:extLst>
      <p:ext uri="{BB962C8B-B14F-4D97-AF65-F5344CB8AC3E}">
        <p14:creationId xmlns:p14="http://schemas.microsoft.com/office/powerpoint/2010/main" val="1751014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9" y="-265898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Light exerts a force on matter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8295F4-BBC5-9549-B96C-1D6031B20E5E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84A682-5063-4D45-A070-CC52DE82D315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BD0275-6023-2E49-8A52-5E8AD6F47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71F2DA7-2304-E14F-AC6E-C7FADC51A0A1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EA68EC-4A8C-6E45-937A-DD0C8CE00250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optical trapping and optical matter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663821-B99B-D241-AEC4-63067158C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757" y="1110416"/>
            <a:ext cx="3368565" cy="28969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68FE4C-91E2-C448-94CA-D9A37FF13E69}"/>
              </a:ext>
            </a:extLst>
          </p:cNvPr>
          <p:cNvSpPr txBox="1"/>
          <p:nvPr/>
        </p:nvSpPr>
        <p:spPr>
          <a:xfrm>
            <a:off x="6539806" y="4434891"/>
            <a:ext cx="5194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Optical forces become significant at the nanoscale in the presence of thermal fluctuations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BBC525-49C0-6C45-900C-64B4236D6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371" y="1288072"/>
            <a:ext cx="4382681" cy="24872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CCA294B-4EBA-FC42-9954-93C8BBA0F4D8}"/>
              </a:ext>
            </a:extLst>
          </p:cNvPr>
          <p:cNvSpPr txBox="1"/>
          <p:nvPr/>
        </p:nvSpPr>
        <p:spPr>
          <a:xfrm>
            <a:off x="487595" y="899719"/>
            <a:ext cx="601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Dust tails in comets feel radiation pressure from the sun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A2718E-A4E7-544A-A51D-EB7811D57857}"/>
              </a:ext>
            </a:extLst>
          </p:cNvPr>
          <p:cNvSpPr txBox="1"/>
          <p:nvPr/>
        </p:nvSpPr>
        <p:spPr>
          <a:xfrm>
            <a:off x="6287072" y="894550"/>
            <a:ext cx="540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Nanoparticles confined in tightly focused light beams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45BCF2-4D14-F942-8A8B-F45165EFDC43}"/>
              </a:ext>
            </a:extLst>
          </p:cNvPr>
          <p:cNvSpPr/>
          <p:nvPr/>
        </p:nvSpPr>
        <p:spPr>
          <a:xfrm>
            <a:off x="4143769" y="3708280"/>
            <a:ext cx="1451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Ref: </a:t>
            </a:r>
            <a:r>
              <a:rPr lang="en-US" i="1" dirty="0" err="1"/>
              <a:t>Юкатан</a:t>
            </a:r>
            <a:endParaRPr lang="en-US" i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2EC148-C87E-9140-9EFE-E64A7DE381A9}"/>
              </a:ext>
            </a:extLst>
          </p:cNvPr>
          <p:cNvSpPr/>
          <p:nvPr/>
        </p:nvSpPr>
        <p:spPr>
          <a:xfrm>
            <a:off x="9136976" y="3708280"/>
            <a:ext cx="1506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Ref: Thor Labs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A9649F8-09C7-A84D-9C06-816AE6BE74DA}"/>
                  </a:ext>
                </a:extLst>
              </p:cNvPr>
              <p:cNvSpPr txBox="1"/>
              <p:nvPr/>
            </p:nvSpPr>
            <p:spPr>
              <a:xfrm>
                <a:off x="1454914" y="4730613"/>
                <a:ext cx="1120368" cy="7012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A9649F8-09C7-A84D-9C06-816AE6BE7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914" y="4730613"/>
                <a:ext cx="1120368" cy="701218"/>
              </a:xfrm>
              <a:prstGeom prst="rect">
                <a:avLst/>
              </a:prstGeom>
              <a:blipFill>
                <a:blip r:embed="rId5"/>
                <a:stretch>
                  <a:fillRect t="-1786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55D7786-FD4C-0A4A-8DBA-2B19976FB407}"/>
                  </a:ext>
                </a:extLst>
              </p:cNvPr>
              <p:cNvSpPr txBox="1"/>
              <p:nvPr/>
            </p:nvSpPr>
            <p:spPr>
              <a:xfrm>
                <a:off x="2918632" y="4723918"/>
                <a:ext cx="3825519" cy="7259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55D7786-FD4C-0A4A-8DBA-2B19976FB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632" y="4723918"/>
                <a:ext cx="3825519" cy="725904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510FEC38-E2C1-A549-B97D-EC337A5C676B}"/>
              </a:ext>
            </a:extLst>
          </p:cNvPr>
          <p:cNvSpPr txBox="1"/>
          <p:nvPr/>
        </p:nvSpPr>
        <p:spPr>
          <a:xfrm>
            <a:off x="809530" y="4264819"/>
            <a:ext cx="267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Momentum per photon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B3C6F2-85D2-2849-82BA-470FA2374554}"/>
              </a:ext>
            </a:extLst>
          </p:cNvPr>
          <p:cNvSpPr txBox="1"/>
          <p:nvPr/>
        </p:nvSpPr>
        <p:spPr>
          <a:xfrm>
            <a:off x="3480091" y="4269216"/>
            <a:ext cx="3168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Field momentum (classical)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852E3A-EC33-7D45-8622-0A166B4A3D50}"/>
              </a:ext>
            </a:extLst>
          </p:cNvPr>
          <p:cNvSpPr/>
          <p:nvPr/>
        </p:nvSpPr>
        <p:spPr>
          <a:xfrm>
            <a:off x="1148838" y="6239842"/>
            <a:ext cx="31801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Whipple, F.L., 1978. Comets. </a:t>
            </a:r>
            <a:r>
              <a:rPr lang="en-US" sz="12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codu</a:t>
            </a:r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pp.1-73.</a:t>
            </a:r>
            <a:endParaRPr lang="en-US" sz="1200" i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F04944-9F45-A941-BB85-5ABC36B124E9}"/>
              </a:ext>
            </a:extLst>
          </p:cNvPr>
          <p:cNvSpPr/>
          <p:nvPr/>
        </p:nvSpPr>
        <p:spPr>
          <a:xfrm>
            <a:off x="5088386" y="6065051"/>
            <a:ext cx="7181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Pelton, M., Liu, M., Kim, H. Y., Smith, G., Guyot-</a:t>
            </a:r>
            <a:r>
              <a:rPr lang="en-US" sz="12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Sionnest</a:t>
            </a:r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P., &amp; Scherer, N. F. (2006). Optical trapping and alignment of single gold nanorods by using plasmon resonances. Optics letters, 31(13), 2075-2077.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725335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259" y="2633000"/>
            <a:ext cx="8905491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Using optical angular momentum to create stochastic optical matter machines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9D9AD5-5309-D445-B9D1-DF3B57E46E56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A0AD0-3EE3-7849-A27E-E0BFF2BDBA81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43004C-E3F1-BC4B-BE23-E89198E9A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63BFB0-1E3E-2440-8C7A-7F80F805421E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374C86-64EC-F543-8EF5-35D6568145FF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optical angular momentum to create stochastic optical matter machines</a:t>
            </a:r>
          </a:p>
        </p:txBody>
      </p:sp>
    </p:spTree>
    <p:extLst>
      <p:ext uri="{BB962C8B-B14F-4D97-AF65-F5344CB8AC3E}">
        <p14:creationId xmlns:p14="http://schemas.microsoft.com/office/powerpoint/2010/main" val="3324466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6" y="-175"/>
            <a:ext cx="11997557" cy="696686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Circularly polarized light exerts a torque on trapped nanoparticles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D6FACD-7AE3-0F4A-9E6B-1B629FFC9489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334F0D-BE57-C24A-9FE0-5E28186577F5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D1AA74C-D107-0F43-B747-CFD872A81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363D66C-F2EE-2D48-A803-206A57FB1F0B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D061BF3-7F22-1F4F-BA56-51BFF13B17E6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optical angular momentum to create stochastic optical matter machines</a:t>
            </a:r>
          </a:p>
        </p:txBody>
      </p:sp>
      <p:pic>
        <p:nvPicPr>
          <p:cNvPr id="13" name="single_vid1" descr="single_vid1">
            <a:hlinkClick r:id="" action="ppaction://media"/>
            <a:extLst>
              <a:ext uri="{FF2B5EF4-FFF2-40B4-BE49-F238E27FC236}">
                <a16:creationId xmlns:a16="http://schemas.microsoft.com/office/drawing/2014/main" id="{39BDB61D-DC48-994E-BA48-3D76F1569E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71466" y="3449977"/>
            <a:ext cx="3825520" cy="2869140"/>
          </a:xfrm>
          <a:prstGeom prst="rect">
            <a:avLst/>
          </a:prstGeom>
        </p:spPr>
      </p:pic>
      <p:pic>
        <p:nvPicPr>
          <p:cNvPr id="14" name="single_vid2" descr="single_vid2">
            <a:hlinkClick r:id="" action="ppaction://media"/>
            <a:extLst>
              <a:ext uri="{FF2B5EF4-FFF2-40B4-BE49-F238E27FC236}">
                <a16:creationId xmlns:a16="http://schemas.microsoft.com/office/drawing/2014/main" id="{7DCA7B4C-FB0F-4046-B389-794587BDFCC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93499" y="709958"/>
            <a:ext cx="3799820" cy="28498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4710A5-DE9E-1F4B-8319-99E5481241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7820" y="519846"/>
            <a:ext cx="747956" cy="8310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07746F1-1D27-604B-8730-991DAC7C19BE}"/>
                  </a:ext>
                </a:extLst>
              </p:cNvPr>
              <p:cNvSpPr txBox="1"/>
              <p:nvPr/>
            </p:nvSpPr>
            <p:spPr>
              <a:xfrm>
                <a:off x="7911087" y="747443"/>
                <a:ext cx="474361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𝑖𝑛𝑐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07746F1-1D27-604B-8730-991DAC7C1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087" y="747443"/>
                <a:ext cx="474361" cy="285912"/>
              </a:xfrm>
              <a:prstGeom prst="rect">
                <a:avLst/>
              </a:prstGeom>
              <a:blipFill>
                <a:blip r:embed="rId10"/>
                <a:stretch>
                  <a:fillRect l="-10526" r="-2632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AB0EE51-7485-DD4B-B08E-957EBDD2A0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3319" y="3799615"/>
            <a:ext cx="1796856" cy="18951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B807C4-A3E9-3F4C-BD21-56D75D012C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25309" y="1174243"/>
            <a:ext cx="1752511" cy="182150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93FA46-5CBF-6C4C-9A0E-7105558283EC}"/>
                  </a:ext>
                </a:extLst>
              </p:cNvPr>
              <p:cNvSpPr txBox="1"/>
              <p:nvPr/>
            </p:nvSpPr>
            <p:spPr>
              <a:xfrm>
                <a:off x="2997456" y="3661115"/>
                <a:ext cx="21552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𝑉𝑖𝑑𝑒𝑜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𝑠𝑝𝑒𝑑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100×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93FA46-5CBF-6C4C-9A0E-710555828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456" y="3661115"/>
                <a:ext cx="2155205" cy="276999"/>
              </a:xfrm>
              <a:prstGeom prst="rect">
                <a:avLst/>
              </a:prstGeom>
              <a:blipFill>
                <a:blip r:embed="rId13"/>
                <a:stretch>
                  <a:fillRect l="-585" t="-9091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D759E8C6-063D-5D4B-A242-77180F724CA0}"/>
              </a:ext>
            </a:extLst>
          </p:cNvPr>
          <p:cNvSpPr txBox="1"/>
          <p:nvPr/>
        </p:nvSpPr>
        <p:spPr>
          <a:xfrm>
            <a:off x="8179352" y="2155738"/>
            <a:ext cx="34118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is a torque due to asymmetric scattering in anisotropic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is a torque due to absorption of circularly polarized photons in spherical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silver nanoparticles, the absorption is very small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A5D516D-D00D-D047-A9A6-0632ED42AF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3354" y="747443"/>
            <a:ext cx="2006600" cy="52451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7724D38-DF40-8E47-A193-4A31B5D28F6F}"/>
                  </a:ext>
                </a:extLst>
              </p:cNvPr>
              <p:cNvSpPr txBox="1"/>
              <p:nvPr/>
            </p:nvSpPr>
            <p:spPr>
              <a:xfrm>
                <a:off x="811975" y="872891"/>
                <a:ext cx="247888" cy="4238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7724D38-DF40-8E47-A193-4A31B5D28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975" y="872891"/>
                <a:ext cx="247888" cy="423899"/>
              </a:xfrm>
              <a:prstGeom prst="rect">
                <a:avLst/>
              </a:prstGeom>
              <a:blipFill>
                <a:blip r:embed="rId15"/>
                <a:stretch>
                  <a:fillRect l="-25000" r="-25000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1CEF7AE-76A2-FF44-AAC1-2892CA7C14E5}"/>
                  </a:ext>
                </a:extLst>
              </p:cNvPr>
              <p:cNvSpPr txBox="1"/>
              <p:nvPr/>
            </p:nvSpPr>
            <p:spPr>
              <a:xfrm>
                <a:off x="1531429" y="917965"/>
                <a:ext cx="273345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1CEF7AE-76A2-FF44-AAC1-2892CA7C1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429" y="917965"/>
                <a:ext cx="273345" cy="414088"/>
              </a:xfrm>
              <a:prstGeom prst="rect">
                <a:avLst/>
              </a:prstGeom>
              <a:blipFill>
                <a:blip r:embed="rId16"/>
                <a:stretch>
                  <a:fillRect l="-22727" r="-18182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1E44B0F2-D29C-F041-8B09-50BD55014918}"/>
              </a:ext>
            </a:extLst>
          </p:cNvPr>
          <p:cNvSpPr/>
          <p:nvPr/>
        </p:nvSpPr>
        <p:spPr>
          <a:xfrm>
            <a:off x="4915618" y="6036936"/>
            <a:ext cx="7363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Pelton, M., Liu, M., Kim, H. Y., Smith, G., Guyot-</a:t>
            </a:r>
            <a:r>
              <a:rPr lang="en-US" sz="12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Sionnest</a:t>
            </a:r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P., &amp; Scherer, N. F. (2006). Optical trapping and alignment of single gold nanorods by using plasmon resonances. Optics letters, 31(13), 2075-2077.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73644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6" y="-175"/>
            <a:ext cx="11997557" cy="696686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Optical matter experiences a net orbital torque that can be positive or negative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D6FACD-7AE3-0F4A-9E6B-1B629FFC9489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334F0D-BE57-C24A-9FE0-5E28186577F5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D1AA74C-D107-0F43-B747-CFD872A81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363D66C-F2EE-2D48-A803-206A57FB1F0B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D061BF3-7F22-1F4F-BA56-51BFF13B17E6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optical angular momentum to create stochastic optical matter machines</a:t>
            </a:r>
          </a:p>
        </p:txBody>
      </p:sp>
      <p:pic>
        <p:nvPicPr>
          <p:cNvPr id="5" name="main_vid1" descr="main_vid1">
            <a:hlinkClick r:id="" action="ppaction://media"/>
            <a:extLst>
              <a:ext uri="{FF2B5EF4-FFF2-40B4-BE49-F238E27FC236}">
                <a16:creationId xmlns:a16="http://schemas.microsoft.com/office/drawing/2014/main" id="{CC04ADB4-5DE8-AB4E-9AD7-513A9888A3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690" y="3587591"/>
            <a:ext cx="3825519" cy="2869140"/>
          </a:xfrm>
          <a:prstGeom prst="rect">
            <a:avLst/>
          </a:prstGeom>
        </p:spPr>
      </p:pic>
      <p:pic>
        <p:nvPicPr>
          <p:cNvPr id="6" name="main_vid2" descr="main_vid2">
            <a:hlinkClick r:id="" action="ppaction://media"/>
            <a:extLst>
              <a:ext uri="{FF2B5EF4-FFF2-40B4-BE49-F238E27FC236}">
                <a16:creationId xmlns:a16="http://schemas.microsoft.com/office/drawing/2014/main" id="{A1EB2E90-0014-DC49-B769-641618AA851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7987" y="838365"/>
            <a:ext cx="3825519" cy="2869139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ED3329B0-EB18-EB46-A499-4D5B61899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1261" y="3587591"/>
            <a:ext cx="2555717" cy="251745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D9963C4-B3A2-0342-9DA5-0012CFFCC9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1260" y="875605"/>
            <a:ext cx="2555717" cy="25557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C2435B-7F64-DE4B-9495-2C2E48A7AB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8284" y="683656"/>
            <a:ext cx="747956" cy="8310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6175FA8-9168-DA4C-B424-C3ADDC5AA2B3}"/>
                  </a:ext>
                </a:extLst>
              </p:cNvPr>
              <p:cNvSpPr txBox="1"/>
              <p:nvPr/>
            </p:nvSpPr>
            <p:spPr>
              <a:xfrm>
                <a:off x="6191551" y="911253"/>
                <a:ext cx="474361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𝑖𝑛𝑐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6175FA8-9168-DA4C-B424-C3ADDC5AA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551" y="911253"/>
                <a:ext cx="474361" cy="285912"/>
              </a:xfrm>
              <a:prstGeom prst="rect">
                <a:avLst/>
              </a:prstGeom>
              <a:blipFill>
                <a:blip r:embed="rId12"/>
                <a:stretch>
                  <a:fillRect l="-10526" t="-4545" r="-2632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06F4C31-C726-B44F-8B02-5295E9F3102D}"/>
              </a:ext>
            </a:extLst>
          </p:cNvPr>
          <p:cNvSpPr txBox="1"/>
          <p:nvPr/>
        </p:nvSpPr>
        <p:spPr>
          <a:xfrm>
            <a:off x="7061452" y="2777849"/>
            <a:ext cx="49111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spin angular momentum of light induces an orbital torque in optical matter arrays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torque can be positive or negative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field scattered by the optical matter array generally carries orbital angular momentum </a:t>
            </a:r>
          </a:p>
        </p:txBody>
      </p:sp>
    </p:spTree>
    <p:extLst>
      <p:ext uri="{BB962C8B-B14F-4D97-AF65-F5344CB8AC3E}">
        <p14:creationId xmlns:p14="http://schemas.microsoft.com/office/powerpoint/2010/main" val="374236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5" y="0"/>
            <a:ext cx="11625641" cy="696686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Collective scattering modes of optical matter arrays carry angular momentum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A43778-D7C8-A34C-B8C0-3CCBF4C030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449"/>
          <a:stretch/>
        </p:blipFill>
        <p:spPr>
          <a:xfrm>
            <a:off x="22011" y="1107780"/>
            <a:ext cx="6546961" cy="23378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261181-119A-754D-9BF8-6AD2D86BDE7A}"/>
              </a:ext>
            </a:extLst>
          </p:cNvPr>
          <p:cNvSpPr txBox="1"/>
          <p:nvPr/>
        </p:nvSpPr>
        <p:spPr>
          <a:xfrm>
            <a:off x="6601944" y="1169376"/>
            <a:ext cx="588152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cs typeface="Calibri"/>
              </a:rPr>
              <a:t>Collective scattering modes (multipoles)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9582DB6-5B4B-0346-A553-FA13E64AC3B0}"/>
                  </a:ext>
                </a:extLst>
              </p:cNvPr>
              <p:cNvSpPr txBox="1"/>
              <p:nvPr/>
            </p:nvSpPr>
            <p:spPr>
              <a:xfrm>
                <a:off x="7147804" y="1621788"/>
                <a:ext cx="355910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000" dirty="0"/>
                  <a:t> (electric),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000" dirty="0"/>
                  <a:t> (magnetic)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9582DB6-5B4B-0346-A553-FA13E64AC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804" y="1621788"/>
                <a:ext cx="3559101" cy="307777"/>
              </a:xfrm>
              <a:prstGeom prst="rect">
                <a:avLst/>
              </a:prstGeom>
              <a:blipFill>
                <a:blip r:embed="rId4"/>
                <a:stretch>
                  <a:fillRect l="-2491" t="-24000" b="-4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AC62D7-0C8A-DD4E-9ACC-262F4E7AD49A}"/>
                  </a:ext>
                </a:extLst>
              </p:cNvPr>
              <p:cNvSpPr txBox="1"/>
              <p:nvPr/>
            </p:nvSpPr>
            <p:spPr>
              <a:xfrm>
                <a:off x="8039906" y="2072341"/>
                <a:ext cx="11068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=1,2,…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AC62D7-0C8A-DD4E-9ACC-262F4E7AD4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9906" y="2072341"/>
                <a:ext cx="1106841" cy="276999"/>
              </a:xfrm>
              <a:prstGeom prst="rect">
                <a:avLst/>
              </a:prstGeom>
              <a:blipFill>
                <a:blip r:embed="rId5"/>
                <a:stretch>
                  <a:fillRect l="-2273" t="-4348" r="-681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50A93-39F2-3741-8176-4EE1E7FB23AF}"/>
                  </a:ext>
                </a:extLst>
              </p:cNvPr>
              <p:cNvSpPr txBox="1"/>
              <p:nvPr/>
            </p:nvSpPr>
            <p:spPr>
              <a:xfrm>
                <a:off x="7974807" y="2354679"/>
                <a:ext cx="19836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,…0,…,+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50A93-39F2-3741-8176-4EE1E7FB2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807" y="2354679"/>
                <a:ext cx="1983620" cy="276999"/>
              </a:xfrm>
              <a:prstGeom prst="rect">
                <a:avLst/>
              </a:prstGeom>
              <a:blipFill>
                <a:blip r:embed="rId6"/>
                <a:stretch>
                  <a:fillRect l="-1274" r="-63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BE37ACC4-4386-3D47-9CB8-DFF57C0CE382}"/>
              </a:ext>
            </a:extLst>
          </p:cNvPr>
          <p:cNvSpPr/>
          <p:nvPr/>
        </p:nvSpPr>
        <p:spPr>
          <a:xfrm>
            <a:off x="3443288" y="4682596"/>
            <a:ext cx="228600" cy="270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6A6642-7E49-B945-AB0B-E0AEBD2E64CE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997976-4985-FA46-AC24-676CDEC2A7F1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C793500-6E1B-F046-8CD9-966A520794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FDACF41-C6A0-5441-9DE1-64B63E542B29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79BFEA-1BFE-0742-B4AC-8B5F3E878DBF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optical angular momentum to create stochastic optical matter machines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622283-4729-DE49-A43F-F6DB233EF9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03" t="58691"/>
          <a:stretch/>
        </p:blipFill>
        <p:spPr>
          <a:xfrm>
            <a:off x="433129" y="3900577"/>
            <a:ext cx="5994242" cy="224984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A2B4A70-A6FB-EE40-B874-727A94340961}"/>
              </a:ext>
            </a:extLst>
          </p:cNvPr>
          <p:cNvSpPr txBox="1"/>
          <p:nvPr/>
        </p:nvSpPr>
        <p:spPr>
          <a:xfrm>
            <a:off x="462689" y="637014"/>
            <a:ext cx="5633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Scattering modes of a 7NP optical matter array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FBE149-5C49-B847-9E4E-CD38A04AEA00}"/>
              </a:ext>
            </a:extLst>
          </p:cNvPr>
          <p:cNvSpPr txBox="1"/>
          <p:nvPr/>
        </p:nvSpPr>
        <p:spPr>
          <a:xfrm>
            <a:off x="525663" y="3531245"/>
            <a:ext cx="4796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Angular scattering of multipolar modes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C2A103-619E-4F47-8FAB-3E72068D1A31}"/>
              </a:ext>
            </a:extLst>
          </p:cNvPr>
          <p:cNvSpPr/>
          <p:nvPr/>
        </p:nvSpPr>
        <p:spPr>
          <a:xfrm>
            <a:off x="3276386" y="1253089"/>
            <a:ext cx="225097" cy="535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8D0FDDA-2417-3846-9774-3BEF991CAD40}"/>
              </a:ext>
            </a:extLst>
          </p:cNvPr>
          <p:cNvSpPr/>
          <p:nvPr/>
        </p:nvSpPr>
        <p:spPr>
          <a:xfrm>
            <a:off x="-10961" y="918874"/>
            <a:ext cx="333804" cy="700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D5FAF73-3E4D-5D44-B33D-5D2BE6A7E563}"/>
              </a:ext>
            </a:extLst>
          </p:cNvPr>
          <p:cNvSpPr/>
          <p:nvPr/>
        </p:nvSpPr>
        <p:spPr>
          <a:xfrm>
            <a:off x="4121307" y="3869694"/>
            <a:ext cx="3338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8D1962-4FDA-9C49-9018-38A862463A52}"/>
              </a:ext>
            </a:extLst>
          </p:cNvPr>
          <p:cNvSpPr/>
          <p:nvPr/>
        </p:nvSpPr>
        <p:spPr>
          <a:xfrm>
            <a:off x="2149047" y="3874570"/>
            <a:ext cx="333804" cy="364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14CBE32-B123-6148-9EF8-DF2C406094CA}"/>
              </a:ext>
            </a:extLst>
          </p:cNvPr>
          <p:cNvSpPr/>
          <p:nvPr/>
        </p:nvSpPr>
        <p:spPr>
          <a:xfrm>
            <a:off x="192245" y="3826522"/>
            <a:ext cx="3338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B7C026-1762-B341-94FF-8392F191B526}"/>
              </a:ext>
            </a:extLst>
          </p:cNvPr>
          <p:cNvSpPr txBox="1"/>
          <p:nvPr/>
        </p:nvSpPr>
        <p:spPr>
          <a:xfrm>
            <a:off x="6619396" y="2943393"/>
            <a:ext cx="588152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cs typeface="Calibri"/>
              </a:rPr>
              <a:t>Scattered angular momentum has directionality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0103124-7A98-334B-A88E-55D42958D0EC}"/>
                  </a:ext>
                </a:extLst>
              </p:cNvPr>
              <p:cNvSpPr txBox="1"/>
              <p:nvPr/>
            </p:nvSpPr>
            <p:spPr>
              <a:xfrm>
                <a:off x="7147804" y="3512780"/>
                <a:ext cx="5214766" cy="658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7,7</m:t>
                        </m:r>
                      </m:sub>
                    </m:sSub>
                  </m:oMath>
                </a14:m>
                <a:r>
                  <a:rPr lang="en-US" dirty="0"/>
                  <a:t> mode scatters positive orbital angular momentum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lang="en-US" dirty="0"/>
                  <a:t>) in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r>
                  <a:rPr lang="en-US" dirty="0"/>
                  <a:t>-plane 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0103124-7A98-334B-A88E-55D42958D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804" y="3512780"/>
                <a:ext cx="5214766" cy="658514"/>
              </a:xfrm>
              <a:prstGeom prst="rect">
                <a:avLst/>
              </a:prstGeom>
              <a:blipFill>
                <a:blip r:embed="rId8"/>
                <a:stretch>
                  <a:fillRect l="-973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44BFFEAA-4702-5642-9DFC-39998AB1CEDD}"/>
              </a:ext>
            </a:extLst>
          </p:cNvPr>
          <p:cNvSpPr/>
          <p:nvPr/>
        </p:nvSpPr>
        <p:spPr>
          <a:xfrm>
            <a:off x="4080528" y="6040350"/>
            <a:ext cx="84299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Parker, J., Peterson, C.W.,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Yifat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, Y., Yan Z., Gray, S.K., Rice, S.A. and Scherer, N.F., 2020. An Optical Matter Machine: Angular Momentum Conversion by Collective Modes in Optically Bound Nanoparticle Arrays. Optica (accepted)</a:t>
            </a:r>
            <a:endParaRPr lang="en-US" sz="1200" i="1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69721DC-32C8-2948-ADAB-EC207195A1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5518" y="4801125"/>
            <a:ext cx="2338243" cy="49362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6CB8104-7F46-7D4C-B5C4-B84776E6CAC9}"/>
              </a:ext>
            </a:extLst>
          </p:cNvPr>
          <p:cNvSpPr txBox="1"/>
          <p:nvPr/>
        </p:nvSpPr>
        <p:spPr>
          <a:xfrm>
            <a:off x="6629781" y="4376272"/>
            <a:ext cx="588152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cs typeface="Calibri"/>
              </a:rPr>
              <a:t>Angular momentum selection rule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2EF653E-205D-2E49-8DA8-3B1FE864C771}"/>
                  </a:ext>
                </a:extLst>
              </p:cNvPr>
              <p:cNvSpPr txBox="1"/>
              <p:nvPr/>
            </p:nvSpPr>
            <p:spPr>
              <a:xfrm>
                <a:off x="7161073" y="5252085"/>
                <a:ext cx="521476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is an integer,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dirty="0"/>
                  <a:t> is the discrete rotational symmetry,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dirty="0"/>
                  <a:t> for RHC light </a:t>
                </a: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2EF653E-205D-2E49-8DA8-3B1FE864C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1073" y="5252085"/>
                <a:ext cx="5214766" cy="646331"/>
              </a:xfrm>
              <a:prstGeom prst="rect">
                <a:avLst/>
              </a:prstGeom>
              <a:blipFill>
                <a:blip r:embed="rId10"/>
                <a:stretch>
                  <a:fillRect l="-1220" t="-3922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9668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6" y="0"/>
            <a:ext cx="11553354" cy="696686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Spin–Orbit angular momentum conversion in rotationally symmetric arrays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ABFADF-E4EC-7642-AC7B-785E025CD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05" y="1234464"/>
            <a:ext cx="5384644" cy="4164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85C321-432E-E342-9EEC-2D1302B50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914" y="923158"/>
            <a:ext cx="4778015" cy="33266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7926D90-8E26-864E-AB8B-7DA08DDD7C4A}"/>
              </a:ext>
            </a:extLst>
          </p:cNvPr>
          <p:cNvSpPr txBox="1"/>
          <p:nvPr/>
        </p:nvSpPr>
        <p:spPr>
          <a:xfrm>
            <a:off x="1055044" y="630207"/>
            <a:ext cx="334316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Flow of electromagnetic energy around the OM array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8BE39B-C2F4-6C49-AC8F-0499D524FA6C}"/>
              </a:ext>
            </a:extLst>
          </p:cNvPr>
          <p:cNvSpPr txBox="1"/>
          <p:nvPr/>
        </p:nvSpPr>
        <p:spPr>
          <a:xfrm>
            <a:off x="6788802" y="746416"/>
            <a:ext cx="371012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Outgoing angular momentum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6A6642-7E49-B945-AB0B-E0AEBD2E64CE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997976-4985-FA46-AC24-676CDEC2A7F1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C793500-6E1B-F046-8CD9-966A52079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FDACF41-C6A0-5441-9DE1-64B63E542B29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79BFEA-1BFE-0742-B4AC-8B5F3E878DBF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optical angular momentum to create stochastic optical matter machines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91AD5F8-0153-C34F-8142-5BE7C4EDD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564" y="4683001"/>
            <a:ext cx="5341989" cy="9793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A3CA510-5C61-EE4E-8464-4FB01418B331}"/>
              </a:ext>
            </a:extLst>
          </p:cNvPr>
          <p:cNvSpPr txBox="1"/>
          <p:nvPr/>
        </p:nvSpPr>
        <p:spPr>
          <a:xfrm>
            <a:off x="5862491" y="4414674"/>
            <a:ext cx="588152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cs typeface="Calibri"/>
              </a:rPr>
              <a:t>Rate of outgoing angular momentum per mode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208B4C-33D4-1A48-8D9F-68B85BE5A034}"/>
              </a:ext>
            </a:extLst>
          </p:cNvPr>
          <p:cNvSpPr/>
          <p:nvPr/>
        </p:nvSpPr>
        <p:spPr>
          <a:xfrm>
            <a:off x="6096000" y="923158"/>
            <a:ext cx="430009" cy="414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815625-8171-A447-99EB-5977BF630C81}"/>
              </a:ext>
            </a:extLst>
          </p:cNvPr>
          <p:cNvSpPr/>
          <p:nvPr/>
        </p:nvSpPr>
        <p:spPr>
          <a:xfrm>
            <a:off x="4080528" y="6040350"/>
            <a:ext cx="84299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Parker, J., Peterson, C.W.,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Yifat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, Y., Yan Z., Gray, S.K., Rice, S.A. and Scherer, N.F., 2020. An Optical Matter Machine: Angular Momentum Conversion by Collective Modes in Optically Bound Nanoparticle Arrays. Optica (accepted)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926008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6" y="43492"/>
            <a:ext cx="11648424" cy="696686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Realizing a stochastic optical matter machine in simulation and experiment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20DD0A-8DE3-2148-A340-D75F68E72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78" b="-173"/>
          <a:stretch/>
        </p:blipFill>
        <p:spPr>
          <a:xfrm>
            <a:off x="4474321" y="1280562"/>
            <a:ext cx="3883986" cy="3556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C921D8-38E6-3542-A31F-932B3185AC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" r="34994" b="235"/>
          <a:stretch/>
        </p:blipFill>
        <p:spPr>
          <a:xfrm>
            <a:off x="201007" y="1410782"/>
            <a:ext cx="3608745" cy="26028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1B0758-9777-D14F-9D3D-5E4FAA572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700" y="1257912"/>
            <a:ext cx="3797300" cy="2616200"/>
          </a:xfrm>
          <a:prstGeom prst="rect">
            <a:avLst/>
          </a:prstGeom>
        </p:spPr>
      </p:pic>
      <p:pic>
        <p:nvPicPr>
          <p:cNvPr id="7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0F303C2A-38EF-45D8-A9D6-94D421A4B1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3" t="-2600" r="65841" b="54999"/>
          <a:stretch/>
        </p:blipFill>
        <p:spPr>
          <a:xfrm>
            <a:off x="4013434" y="1145368"/>
            <a:ext cx="2200100" cy="18253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0EB38F-2FF7-CE4B-A6AF-764251B9673F}"/>
              </a:ext>
            </a:extLst>
          </p:cNvPr>
          <p:cNvSpPr txBox="1"/>
          <p:nvPr/>
        </p:nvSpPr>
        <p:spPr>
          <a:xfrm>
            <a:off x="4103195" y="894883"/>
            <a:ext cx="43732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Counter-rotation of optical matter machine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F7CD59-CB79-8240-88AD-4764D2061F22}"/>
              </a:ext>
            </a:extLst>
          </p:cNvPr>
          <p:cNvSpPr txBox="1"/>
          <p:nvPr/>
        </p:nvSpPr>
        <p:spPr>
          <a:xfrm>
            <a:off x="201007" y="926430"/>
            <a:ext cx="20357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Planetary gear machine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E667B5-BE43-FB44-85AF-6EE55AB3F123}"/>
              </a:ext>
            </a:extLst>
          </p:cNvPr>
          <p:cNvSpPr txBox="1"/>
          <p:nvPr/>
        </p:nvSpPr>
        <p:spPr>
          <a:xfrm>
            <a:off x="2152101" y="923965"/>
            <a:ext cx="20357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Optical matter machine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C0F59-2D18-EC42-962E-6DE88C60A5CE}"/>
              </a:ext>
            </a:extLst>
          </p:cNvPr>
          <p:cNvSpPr txBox="1"/>
          <p:nvPr/>
        </p:nvSpPr>
        <p:spPr>
          <a:xfrm>
            <a:off x="8945870" y="824053"/>
            <a:ext cx="34334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Tilted periodic work curve (stochastic machine)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06CEFB-73A4-E847-8F09-A22440B78C18}"/>
              </a:ext>
            </a:extLst>
          </p:cNvPr>
          <p:cNvSpPr txBox="1"/>
          <p:nvPr/>
        </p:nvSpPr>
        <p:spPr>
          <a:xfrm rot="16200000">
            <a:off x="3310877" y="1593631"/>
            <a:ext cx="20357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Simulation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2B33D5-7204-9245-9134-6F09E079DABE}"/>
              </a:ext>
            </a:extLst>
          </p:cNvPr>
          <p:cNvSpPr txBox="1"/>
          <p:nvPr/>
        </p:nvSpPr>
        <p:spPr>
          <a:xfrm rot="16200000">
            <a:off x="3323807" y="3188293"/>
            <a:ext cx="20357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Experiment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9C24D8-8886-EE45-8523-2B649C25EF5F}"/>
              </a:ext>
            </a:extLst>
          </p:cNvPr>
          <p:cNvSpPr txBox="1"/>
          <p:nvPr/>
        </p:nvSpPr>
        <p:spPr>
          <a:xfrm>
            <a:off x="352809" y="4795441"/>
            <a:ext cx="5409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Optical matter machine relies on spin—orbit conversion of the central 7 nanoparticles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non-conservative force is exerted on the outer particle, driving its orbital motion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5A97C0-1CB0-9E49-ADB4-B994ABF31903}"/>
              </a:ext>
            </a:extLst>
          </p:cNvPr>
          <p:cNvSpPr txBox="1"/>
          <p:nvPr/>
        </p:nvSpPr>
        <p:spPr>
          <a:xfrm>
            <a:off x="5931114" y="4867753"/>
            <a:ext cx="5409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machine is stochastic: thermal fluctuations are required for it to operate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796628-387C-3447-AC7E-2F29BCCC941B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715310-002A-E443-A6A0-CBA9628731AC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E230567-2F48-8D4E-9FAF-EFF11B678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ABF77B8-B6EB-2543-89D9-44DD5C898D9F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BF7DAF-2027-E345-8A10-7C669FDDB646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optical angular momentum to create stochastic optical matter machines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F7C79A-9106-E64A-A58C-B31A207D164A}"/>
              </a:ext>
            </a:extLst>
          </p:cNvPr>
          <p:cNvSpPr txBox="1"/>
          <p:nvPr/>
        </p:nvSpPr>
        <p:spPr>
          <a:xfrm>
            <a:off x="4288209" y="4489164"/>
            <a:ext cx="5612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Yuval </a:t>
            </a:r>
            <a:r>
              <a:rPr lang="en-US" sz="1400" i="1" dirty="0" err="1"/>
              <a:t>Yifat</a:t>
            </a:r>
            <a:r>
              <a:rPr lang="en-US" sz="1400" i="1" dirty="0"/>
              <a:t>, Curtis Peterson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81CA25-A427-B646-A86F-5B6F49A3C29C}"/>
              </a:ext>
            </a:extLst>
          </p:cNvPr>
          <p:cNvSpPr/>
          <p:nvPr/>
        </p:nvSpPr>
        <p:spPr>
          <a:xfrm>
            <a:off x="4080528" y="6040350"/>
            <a:ext cx="84299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Parker, J., Peterson, C.W.,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Yifat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, Y., Yan Z., Gray, S.K., Rice, S.A. and Scherer, N.F., 2020. An Optical Matter Machine: Angular Momentum Conversion by Collective Modes in Optically Bound Nanoparticle Arrays. Optica (accepted)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580408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5" y="13990"/>
            <a:ext cx="12591399" cy="696686"/>
          </a:xfrm>
        </p:spPr>
        <p:txBody>
          <a:bodyPr>
            <a:no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Constructing an optical matter machine via optical binding and non-reciprocal interactions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D6FACD-7AE3-0F4A-9E6B-1B629FFC9489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334F0D-BE57-C24A-9FE0-5E28186577F5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D1AA74C-D107-0F43-B747-CFD872A81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363D66C-F2EE-2D48-A803-206A57FB1F0B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D061BF3-7F22-1F4F-BA56-51BFF13B17E6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optical angular momentum to create stochastic optical matter machines</a:t>
            </a:r>
          </a:p>
        </p:txBody>
      </p:sp>
      <p:pic>
        <p:nvPicPr>
          <p:cNvPr id="6" name="Picture 5" descr="A picture containing clock, game, mirror&#10;&#10;Description automatically generated">
            <a:extLst>
              <a:ext uri="{FF2B5EF4-FFF2-40B4-BE49-F238E27FC236}">
                <a16:creationId xmlns:a16="http://schemas.microsoft.com/office/drawing/2014/main" id="{FE50A5FA-C6F6-7A4C-BCA0-B3BEF1CFB1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812" y="867721"/>
            <a:ext cx="11774375" cy="1516479"/>
          </a:xfrm>
          <a:prstGeom prst="rect">
            <a:avLst/>
          </a:prstGeom>
        </p:spPr>
      </p:pic>
      <p:pic>
        <p:nvPicPr>
          <p:cNvPr id="7" name="N8_experiment" descr="N8_experiment">
            <a:hlinkClick r:id="" action="ppaction://media"/>
            <a:extLst>
              <a:ext uri="{FF2B5EF4-FFF2-40B4-BE49-F238E27FC236}">
                <a16:creationId xmlns:a16="http://schemas.microsoft.com/office/drawing/2014/main" id="{F5B82942-005B-B347-9751-FC539B44A0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11022" y="3359661"/>
            <a:ext cx="3699435" cy="2774576"/>
          </a:xfrm>
          <a:prstGeom prst="rect">
            <a:avLst/>
          </a:prstGeom>
        </p:spPr>
      </p:pic>
      <p:pic>
        <p:nvPicPr>
          <p:cNvPr id="8" name="N7_simulation" descr="N7_simulation">
            <a:hlinkClick r:id="" action="ppaction://media"/>
            <a:extLst>
              <a:ext uri="{FF2B5EF4-FFF2-40B4-BE49-F238E27FC236}">
                <a16:creationId xmlns:a16="http://schemas.microsoft.com/office/drawing/2014/main" id="{BE3B667C-7587-AD4E-930E-0CB2E9DB18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47394" y="3370058"/>
            <a:ext cx="3335481" cy="27795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C55E2E-134F-3941-B09E-ED74D2718959}"/>
              </a:ext>
            </a:extLst>
          </p:cNvPr>
          <p:cNvSpPr txBox="1"/>
          <p:nvPr/>
        </p:nvSpPr>
        <p:spPr>
          <a:xfrm>
            <a:off x="9210233" y="5980349"/>
            <a:ext cx="5612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Yuval </a:t>
            </a:r>
            <a:r>
              <a:rPr lang="en-US" sz="1400" i="1" dirty="0" err="1"/>
              <a:t>Yifat</a:t>
            </a:r>
            <a:r>
              <a:rPr lang="en-US" sz="1400" i="1" dirty="0"/>
              <a:t>, Curtis Peterson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6D1C0E6-16A5-4A4B-9C96-0F6E7F6AD415}"/>
              </a:ext>
            </a:extLst>
          </p:cNvPr>
          <p:cNvCxnSpPr>
            <a:cxnSpLocks/>
          </p:cNvCxnSpPr>
          <p:nvPr/>
        </p:nvCxnSpPr>
        <p:spPr>
          <a:xfrm>
            <a:off x="4015452" y="2529850"/>
            <a:ext cx="2390541" cy="50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6899FD5-6397-5B45-B020-2B7047B51E90}"/>
              </a:ext>
            </a:extLst>
          </p:cNvPr>
          <p:cNvSpPr txBox="1"/>
          <p:nvPr/>
        </p:nvSpPr>
        <p:spPr>
          <a:xfrm>
            <a:off x="208812" y="2352628"/>
            <a:ext cx="503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Adding 1 particle to the trap at a time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545869-36E4-3D47-AEED-4B5A19B3826D}"/>
              </a:ext>
            </a:extLst>
          </p:cNvPr>
          <p:cNvSpPr txBox="1"/>
          <p:nvPr/>
        </p:nvSpPr>
        <p:spPr>
          <a:xfrm>
            <a:off x="6199018" y="2955396"/>
            <a:ext cx="503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Simulation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115062-AF25-4E44-B68D-351B1035EDEF}"/>
              </a:ext>
            </a:extLst>
          </p:cNvPr>
          <p:cNvSpPr txBox="1"/>
          <p:nvPr/>
        </p:nvSpPr>
        <p:spPr>
          <a:xfrm>
            <a:off x="9210233" y="2974763"/>
            <a:ext cx="503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Experiment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21E958-0DAC-8940-A695-C4F6BD5F5D30}"/>
              </a:ext>
            </a:extLst>
          </p:cNvPr>
          <p:cNvSpPr txBox="1"/>
          <p:nvPr/>
        </p:nvSpPr>
        <p:spPr>
          <a:xfrm>
            <a:off x="667652" y="3876178"/>
            <a:ext cx="45430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Non-reciprocal interactions guarantee the probe is on the outside of the array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machine operates in a non-equilibrium steady-state</a:t>
            </a:r>
          </a:p>
        </p:txBody>
      </p:sp>
    </p:spTree>
    <p:extLst>
      <p:ext uri="{BB962C8B-B14F-4D97-AF65-F5344CB8AC3E}">
        <p14:creationId xmlns:p14="http://schemas.microsoft.com/office/powerpoint/2010/main" val="258443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6" y="-175"/>
            <a:ext cx="12314967" cy="696686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efficiency of stochastic optical matter machines depends on the beam power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D6FACD-7AE3-0F4A-9E6B-1B629FFC9489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334F0D-BE57-C24A-9FE0-5E28186577F5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D1AA74C-D107-0F43-B747-CFD872A81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363D66C-F2EE-2D48-A803-206A57FB1F0B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D061BF3-7F22-1F4F-BA56-51BFF13B17E6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optical angular momentum to create stochastic optical matter machines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317DC4-6229-4C41-B852-D4008E54A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830" y="935274"/>
            <a:ext cx="3073400" cy="25463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035673A-CEB1-7E4F-BB67-44AA16599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757" y="4020830"/>
            <a:ext cx="2639079" cy="18696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3BE300D-BB4E-A942-975D-26F618044A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6033" y="3992353"/>
            <a:ext cx="2244971" cy="21417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229DB46-2BD6-4146-99EA-F07A60FBC9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9340" y="4072619"/>
            <a:ext cx="1920688" cy="180890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E3D502E-634D-B54E-BCEC-0F67C0ABB017}"/>
              </a:ext>
            </a:extLst>
          </p:cNvPr>
          <p:cNvSpPr/>
          <p:nvPr/>
        </p:nvSpPr>
        <p:spPr>
          <a:xfrm>
            <a:off x="4219340" y="4072619"/>
            <a:ext cx="2092686" cy="19539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0A2E66F-29C4-B143-860F-4A6BB34CA7CC}"/>
              </a:ext>
            </a:extLst>
          </p:cNvPr>
          <p:cNvSpPr/>
          <p:nvPr/>
        </p:nvSpPr>
        <p:spPr>
          <a:xfrm>
            <a:off x="6469865" y="4058716"/>
            <a:ext cx="2650164" cy="19539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C0DF8A9-25A2-984C-B6DE-DCAE96E9D6EE}"/>
              </a:ext>
            </a:extLst>
          </p:cNvPr>
          <p:cNvSpPr/>
          <p:nvPr/>
        </p:nvSpPr>
        <p:spPr>
          <a:xfrm>
            <a:off x="9279307" y="4058716"/>
            <a:ext cx="2650164" cy="19539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829717F-57E1-8040-8DC1-4A75451B94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9252" y="1032223"/>
            <a:ext cx="2801392" cy="216928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A7D11D9-E303-5446-AAE9-13EB0EA9D0C2}"/>
              </a:ext>
            </a:extLst>
          </p:cNvPr>
          <p:cNvSpPr txBox="1"/>
          <p:nvPr/>
        </p:nvSpPr>
        <p:spPr>
          <a:xfrm>
            <a:off x="4498402" y="1415542"/>
            <a:ext cx="1400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A8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0B71F02-E795-4343-BE8D-34902CC7E051}"/>
              </a:ext>
            </a:extLst>
          </p:cNvPr>
          <p:cNvSpPr txBox="1"/>
          <p:nvPr/>
        </p:nvSpPr>
        <p:spPr>
          <a:xfrm>
            <a:off x="6796418" y="732794"/>
            <a:ext cx="1400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3D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A1EFFA8F-64E9-CC47-83C5-314689D41D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265" y="2131586"/>
            <a:ext cx="2627722" cy="86482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C790593-D179-6541-AC15-7993F19071B6}"/>
              </a:ext>
            </a:extLst>
          </p:cNvPr>
          <p:cNvSpPr txBox="1"/>
          <p:nvPr/>
        </p:nvSpPr>
        <p:spPr>
          <a:xfrm>
            <a:off x="376347" y="1441362"/>
            <a:ext cx="3297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Efficiency of the stochastic optical matter machine: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F5A66FF-96B7-BC46-B9B5-8DBDF714B97C}"/>
              </a:ext>
            </a:extLst>
          </p:cNvPr>
          <p:cNvSpPr txBox="1"/>
          <p:nvPr/>
        </p:nvSpPr>
        <p:spPr>
          <a:xfrm>
            <a:off x="376347" y="3038276"/>
            <a:ext cx="32976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machines fails to operate if the beam power is too low since it is dominated by diffusive 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also fails if the power is too high: thermal energy is needed for the probe to make 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025BEB5-34F3-C643-B7F1-06C521238E0A}"/>
              </a:ext>
            </a:extLst>
          </p:cNvPr>
          <p:cNvSpPr txBox="1"/>
          <p:nvPr/>
        </p:nvSpPr>
        <p:spPr>
          <a:xfrm>
            <a:off x="4102013" y="3753668"/>
            <a:ext cx="149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 </a:t>
            </a:r>
            <a:r>
              <a:rPr lang="en-US" b="1" dirty="0" err="1"/>
              <a:t>mW</a:t>
            </a:r>
            <a:endParaRPr lang="en-US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F32A24F-68BC-5342-B6D4-EBC4CE286B74}"/>
              </a:ext>
            </a:extLst>
          </p:cNvPr>
          <p:cNvSpPr txBox="1"/>
          <p:nvPr/>
        </p:nvSpPr>
        <p:spPr>
          <a:xfrm>
            <a:off x="6415029" y="3708966"/>
            <a:ext cx="149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60 </a:t>
            </a:r>
            <a:r>
              <a:rPr lang="en-US" b="1" dirty="0" err="1"/>
              <a:t>mW</a:t>
            </a:r>
            <a:endParaRPr lang="en-US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6B8C3C3-0135-F744-8965-ECBF43DF8251}"/>
              </a:ext>
            </a:extLst>
          </p:cNvPr>
          <p:cNvSpPr txBox="1"/>
          <p:nvPr/>
        </p:nvSpPr>
        <p:spPr>
          <a:xfrm>
            <a:off x="9194574" y="3725805"/>
            <a:ext cx="149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150 </a:t>
            </a:r>
            <a:r>
              <a:rPr lang="en-US" b="1" dirty="0" err="1"/>
              <a:t>mW</a:t>
            </a:r>
            <a:endParaRPr lang="en-US" b="1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737D5B3-FAC9-914E-8334-11B6A122636D}"/>
              </a:ext>
            </a:extLst>
          </p:cNvPr>
          <p:cNvSpPr txBox="1"/>
          <p:nvPr/>
        </p:nvSpPr>
        <p:spPr>
          <a:xfrm>
            <a:off x="4780933" y="6059052"/>
            <a:ext cx="2169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Diffusive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1D0140D-0471-0343-B46A-453CBA164422}"/>
              </a:ext>
            </a:extLst>
          </p:cNvPr>
          <p:cNvSpPr txBox="1"/>
          <p:nvPr/>
        </p:nvSpPr>
        <p:spPr>
          <a:xfrm>
            <a:off x="10272536" y="6049019"/>
            <a:ext cx="2169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2F318C6-E46E-AC4B-B1FA-593ECE39A5CB}"/>
              </a:ext>
            </a:extLst>
          </p:cNvPr>
          <p:cNvSpPr txBox="1"/>
          <p:nvPr/>
        </p:nvSpPr>
        <p:spPr>
          <a:xfrm>
            <a:off x="6950481" y="6053145"/>
            <a:ext cx="2169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Diffusive – Driven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B213A31-832B-6F4A-B796-B9F45BEE27A3}"/>
              </a:ext>
            </a:extLst>
          </p:cNvPr>
          <p:cNvSpPr txBox="1"/>
          <p:nvPr/>
        </p:nvSpPr>
        <p:spPr>
          <a:xfrm rot="16200000">
            <a:off x="7559046" y="1711813"/>
            <a:ext cx="1436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</p:txBody>
      </p:sp>
    </p:spTree>
    <p:extLst>
      <p:ext uri="{BB962C8B-B14F-4D97-AF65-F5344CB8AC3E}">
        <p14:creationId xmlns:p14="http://schemas.microsoft.com/office/powerpoint/2010/main" val="795451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7" y="-175"/>
            <a:ext cx="10515600" cy="696686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Realizing different types of optical matter machines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D6FACD-7AE3-0F4A-9E6B-1B629FFC9489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334F0D-BE57-C24A-9FE0-5E28186577F5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D1AA74C-D107-0F43-B747-CFD872A81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363D66C-F2EE-2D48-A803-206A57FB1F0B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D061BF3-7F22-1F4F-BA56-51BFF13B17E6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optical angular momentum to create stochastic optical matter machines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8D4449-2B5B-B94B-8501-F2D9F1525108}"/>
              </a:ext>
            </a:extLst>
          </p:cNvPr>
          <p:cNvSpPr txBox="1"/>
          <p:nvPr/>
        </p:nvSpPr>
        <p:spPr>
          <a:xfrm>
            <a:off x="3041459" y="1543043"/>
            <a:ext cx="2279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Larger machines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365E7F-62BC-2640-B1B3-EE13AA4BBEB8}"/>
              </a:ext>
            </a:extLst>
          </p:cNvPr>
          <p:cNvSpPr txBox="1"/>
          <p:nvPr/>
        </p:nvSpPr>
        <p:spPr>
          <a:xfrm>
            <a:off x="6414601" y="1248144"/>
            <a:ext cx="3494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Patterned machines (gear particles have fixed positions)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D466D-90FF-4047-A2C2-E9B1C8FD9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408" y="2180629"/>
            <a:ext cx="3227993" cy="2925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F199AA-6A7D-F441-8B50-D7497DE72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601" y="1927198"/>
            <a:ext cx="3313670" cy="317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8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7" y="-175"/>
            <a:ext cx="10515600" cy="696686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Meta-atoms and optical magnetism excited by vector beams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D6FACD-7AE3-0F4A-9E6B-1B629FFC9489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334F0D-BE57-C24A-9FE0-5E28186577F5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D1AA74C-D107-0F43-B747-CFD872A81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363D66C-F2EE-2D48-A803-206A57FB1F0B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D061BF3-7F22-1F4F-BA56-51BFF13B17E6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magnetism and meta-atoms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88BB7D-2D30-8E40-A934-BB347942A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28" y="1583207"/>
            <a:ext cx="3299278" cy="35512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DB7425-28D8-A04D-9188-70DBA13E2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46" y="1389700"/>
            <a:ext cx="4009356" cy="41075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1E6715-F730-CD4F-8CFD-F08AD8576C43}"/>
              </a:ext>
            </a:extLst>
          </p:cNvPr>
          <p:cNvSpPr/>
          <p:nvPr/>
        </p:nvSpPr>
        <p:spPr>
          <a:xfrm>
            <a:off x="217713" y="1583207"/>
            <a:ext cx="420915" cy="448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821F74-0620-5949-BA48-CD07B95FEF71}"/>
              </a:ext>
            </a:extLst>
          </p:cNvPr>
          <p:cNvSpPr/>
          <p:nvPr/>
        </p:nvSpPr>
        <p:spPr>
          <a:xfrm>
            <a:off x="3662134" y="1565072"/>
            <a:ext cx="420915" cy="448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85FB97-826F-0841-81CE-D057F4F09F27}"/>
              </a:ext>
            </a:extLst>
          </p:cNvPr>
          <p:cNvSpPr/>
          <p:nvPr/>
        </p:nvSpPr>
        <p:spPr>
          <a:xfrm>
            <a:off x="4241663" y="1321568"/>
            <a:ext cx="3639663" cy="478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B00E9B-6913-A24C-9F84-95D8CC44644B}"/>
              </a:ext>
            </a:extLst>
          </p:cNvPr>
          <p:cNvSpPr txBox="1"/>
          <p:nvPr/>
        </p:nvSpPr>
        <p:spPr>
          <a:xfrm>
            <a:off x="577591" y="1214413"/>
            <a:ext cx="3053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Core-satellite meta-atom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BE1352-849C-DC4B-8782-A8CEB33894EF}"/>
              </a:ext>
            </a:extLst>
          </p:cNvPr>
          <p:cNvSpPr txBox="1"/>
          <p:nvPr/>
        </p:nvSpPr>
        <p:spPr>
          <a:xfrm>
            <a:off x="4598408" y="1081532"/>
            <a:ext cx="3053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Azimuthally polarized vector beam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B2C0CB-6892-D848-9140-158986F93816}"/>
              </a:ext>
            </a:extLst>
          </p:cNvPr>
          <p:cNvSpPr/>
          <p:nvPr/>
        </p:nvSpPr>
        <p:spPr>
          <a:xfrm>
            <a:off x="5423065" y="6045714"/>
            <a:ext cx="6879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Manna, U., Lee, J.H., Deng, T.S., Parker, J., Shepherd, N., Weizmann, Y. and Scherer, N.F., 2017. Selective induction of optical magnetism. Nano letters, 17(12), pp.7196-7206.</a:t>
            </a:r>
            <a:endParaRPr lang="en-US" sz="1200" i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88C9B4-C666-6149-B50E-82587DE34922}"/>
              </a:ext>
            </a:extLst>
          </p:cNvPr>
          <p:cNvSpPr/>
          <p:nvPr/>
        </p:nvSpPr>
        <p:spPr>
          <a:xfrm>
            <a:off x="8091162" y="1464408"/>
            <a:ext cx="420915" cy="448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D40230-C072-E848-898F-DCEF9F444F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8150" y="1814081"/>
            <a:ext cx="4009356" cy="35864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BF3DD6D-EBD4-2E4F-960B-CA0E1A68F08C}"/>
              </a:ext>
            </a:extLst>
          </p:cNvPr>
          <p:cNvSpPr txBox="1"/>
          <p:nvPr/>
        </p:nvSpPr>
        <p:spPr>
          <a:xfrm>
            <a:off x="8676125" y="1084349"/>
            <a:ext cx="3053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Selective induction of optical magnetic modes</a:t>
            </a:r>
          </a:p>
        </p:txBody>
      </p:sp>
    </p:spTree>
    <p:extLst>
      <p:ext uri="{BB962C8B-B14F-4D97-AF65-F5344CB8AC3E}">
        <p14:creationId xmlns:p14="http://schemas.microsoft.com/office/powerpoint/2010/main" val="2794936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8B0E1D-A1CA-C149-BDB5-299E6496A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0" y="1190813"/>
            <a:ext cx="5727700" cy="528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7" y="-175"/>
            <a:ext cx="10515600" cy="696686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Trapping a single particle in a Gaussian beam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3DC550-4230-4E17-AB33-93CEECC0B5BA}"/>
              </a:ext>
            </a:extLst>
          </p:cNvPr>
          <p:cNvSpPr txBox="1"/>
          <p:nvPr/>
        </p:nvSpPr>
        <p:spPr>
          <a:xfrm>
            <a:off x="1283518" y="3989302"/>
            <a:ext cx="61078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Nanoparticle polarizability (Raleigh approximation)</a:t>
            </a:r>
            <a:endParaRPr lang="en-US" b="1" dirty="0"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A9F2FC-1C9F-499C-B04A-FBA50F342D4E}"/>
              </a:ext>
            </a:extLst>
          </p:cNvPr>
          <p:cNvSpPr txBox="1"/>
          <p:nvPr/>
        </p:nvSpPr>
        <p:spPr>
          <a:xfrm>
            <a:off x="3737055" y="673202"/>
            <a:ext cx="29521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Scattering and absorption of the nanoparticle particle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CFB9DC-C006-4D40-8710-14B946A43F55}"/>
                  </a:ext>
                </a:extLst>
              </p:cNvPr>
              <p:cNvSpPr txBox="1"/>
              <p:nvPr/>
            </p:nvSpPr>
            <p:spPr>
              <a:xfrm>
                <a:off x="2203570" y="4466492"/>
                <a:ext cx="24424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CFB9DC-C006-4D40-8710-14B946A43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570" y="4466492"/>
                <a:ext cx="2442464" cy="276999"/>
              </a:xfrm>
              <a:prstGeom prst="rect">
                <a:avLst/>
              </a:prstGeom>
              <a:blipFill>
                <a:blip r:embed="rId4"/>
                <a:stretch>
                  <a:fillRect l="-998" t="-4444" r="-2993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6BEDE68-892A-224D-A0E6-E0BCE9D3837A}"/>
                  </a:ext>
                </a:extLst>
              </p:cNvPr>
              <p:cNvSpPr txBox="1"/>
              <p:nvPr/>
            </p:nvSpPr>
            <p:spPr>
              <a:xfrm>
                <a:off x="2203570" y="4950629"/>
                <a:ext cx="17757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6BEDE68-892A-224D-A0E6-E0BCE9D38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570" y="4950629"/>
                <a:ext cx="1775743" cy="276999"/>
              </a:xfrm>
              <a:prstGeom prst="rect">
                <a:avLst/>
              </a:prstGeom>
              <a:blipFill>
                <a:blip r:embed="rId5"/>
                <a:stretch>
                  <a:fillRect l="-3082" r="-1370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65F33DF-283C-494D-8425-79329CACA9E2}"/>
                  </a:ext>
                </a:extLst>
              </p:cNvPr>
              <p:cNvSpPr txBox="1"/>
              <p:nvPr/>
            </p:nvSpPr>
            <p:spPr>
              <a:xfrm>
                <a:off x="1258199" y="5388074"/>
                <a:ext cx="3825520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/>
                  <a:t>Trapping particles in the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dirty="0">
                    <a:cs typeface="Calibri"/>
                  </a:rPr>
                  <a:t>-</a:t>
                </a:r>
                <a:r>
                  <a:rPr lang="en-US" b="1" dirty="0">
                    <a:cs typeface="Calibri"/>
                  </a:rPr>
                  <a:t>direction</a:t>
                </a:r>
                <a:r>
                  <a:rPr lang="en-US" dirty="0">
                    <a:cs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65F33DF-283C-494D-8425-79329CACA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199" y="5388074"/>
                <a:ext cx="3825520" cy="369332"/>
              </a:xfrm>
              <a:prstGeom prst="rect">
                <a:avLst/>
              </a:prstGeom>
              <a:blipFill>
                <a:blip r:embed="rId6"/>
                <a:stretch>
                  <a:fillRect l="-1274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177005-8592-6C44-9C08-ACD806D9C129}"/>
                  </a:ext>
                </a:extLst>
              </p:cNvPr>
              <p:cNvSpPr txBox="1"/>
              <p:nvPr/>
            </p:nvSpPr>
            <p:spPr>
              <a:xfrm>
                <a:off x="2188825" y="5883445"/>
                <a:ext cx="25498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𝐶𝑜𝑢𝑙𝑜𝑚𝑏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177005-8592-6C44-9C08-ACD806D9C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8825" y="5883445"/>
                <a:ext cx="2549865" cy="276999"/>
              </a:xfrm>
              <a:prstGeom prst="rect">
                <a:avLst/>
              </a:prstGeom>
              <a:blipFill>
                <a:blip r:embed="rId7"/>
                <a:stretch>
                  <a:fillRect l="-1485" r="-1485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8ED6FACD-7AE3-0F4A-9E6B-1B629FFC9489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334F0D-BE57-C24A-9FE0-5E28186577F5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D1AA74C-D107-0F43-B747-CFD872A81E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363D66C-F2EE-2D48-A803-206A57FB1F0B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D061BF3-7F22-1F4F-BA56-51BFF13B17E6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optical trapping and optical matter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FD0129-9A88-8940-A100-9ABF2E209B9F}"/>
              </a:ext>
            </a:extLst>
          </p:cNvPr>
          <p:cNvSpPr/>
          <p:nvPr/>
        </p:nvSpPr>
        <p:spPr>
          <a:xfrm>
            <a:off x="7391400" y="5746347"/>
            <a:ext cx="720965" cy="554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76D6C30-0208-624A-A910-5C2B0FEC090C}"/>
              </a:ext>
            </a:extLst>
          </p:cNvPr>
          <p:cNvSpPr txBox="1"/>
          <p:nvPr/>
        </p:nvSpPr>
        <p:spPr>
          <a:xfrm>
            <a:off x="7734132" y="789568"/>
            <a:ext cx="380965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cs typeface="Calibri"/>
              </a:rPr>
              <a:t>Optical setup for trapping nanoparticles</a:t>
            </a:r>
            <a:endParaRPr lang="en-US" sz="16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2761D4D-A876-384F-9560-AE6D4DFAC2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26" y="1243673"/>
            <a:ext cx="3050539" cy="27748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0720DD-34AC-7F45-A695-3F15BBFF9B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2678" y="1279725"/>
            <a:ext cx="3419167" cy="258211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C29E505-94B7-2B49-A233-12E92C3731F6}"/>
              </a:ext>
            </a:extLst>
          </p:cNvPr>
          <p:cNvSpPr txBox="1"/>
          <p:nvPr/>
        </p:nvSpPr>
        <p:spPr>
          <a:xfrm>
            <a:off x="4413682" y="2702438"/>
            <a:ext cx="1340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600"/>
                </a:solidFill>
              </a:rPr>
              <a:t>absorption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173492E-0FD3-6146-83BA-508295784B9B}"/>
              </a:ext>
            </a:extLst>
          </p:cNvPr>
          <p:cNvSpPr txBox="1"/>
          <p:nvPr/>
        </p:nvSpPr>
        <p:spPr>
          <a:xfrm>
            <a:off x="5090320" y="1412449"/>
            <a:ext cx="1340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178B9"/>
                </a:solidFill>
              </a:rPr>
              <a:t>scattering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7F8721A-1ECF-1047-B104-5D00D2AF4B34}"/>
              </a:ext>
            </a:extLst>
          </p:cNvPr>
          <p:cNvSpPr txBox="1"/>
          <p:nvPr/>
        </p:nvSpPr>
        <p:spPr>
          <a:xfrm>
            <a:off x="295259" y="636074"/>
            <a:ext cx="317251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cs typeface="Calibri"/>
              </a:rPr>
              <a:t>Dipole field around a 150 nm diameter silver nanoparticle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526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09" y="163024"/>
            <a:ext cx="10515600" cy="696686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1174B1-0EF9-AE41-B2BE-484BCF6C15D2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4DCA88-9D07-6C48-858C-659E2141BF70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16FCD9-30C8-F440-A545-E75C97A18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39F0ED-C1AE-874A-991D-7E8FD43C9E81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16534A-7878-704D-982A-C1F4C2F078D6}"/>
              </a:ext>
            </a:extLst>
          </p:cNvPr>
          <p:cNvSpPr txBox="1"/>
          <p:nvPr/>
        </p:nvSpPr>
        <p:spPr>
          <a:xfrm>
            <a:off x="1714259" y="1510652"/>
            <a:ext cx="880694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Optical matter can be created and tuned by the properties of the incident light for the creation of functional materials that do work at the nanoscale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Optical matter is a novel physical system that experiences non-equilibrium phenomenon, non-conservative forces, and non-reciprocal interactions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Non-reciprocal interactions in optical matter lead to irreversible transitions that can be used to segregate nanoparticle mixtures by size and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Optical matter arrays convert spin angular momentum of light into orbital angular momentum that can be utilized to create stochastic nanoscale machines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5184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78" y="142035"/>
            <a:ext cx="10515600" cy="696686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A2C9EB-BCC5-9E48-9874-61ED373D79EE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7AB19E-1CB5-F543-8EF6-8D7273B0762F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33C54E-D5ED-0E4B-B9C4-65305D2A1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46EFE3-467A-234B-A117-DB48CD499A4D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B13457-F894-2847-945E-2C0297E29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784" y="1203319"/>
            <a:ext cx="1881468" cy="18129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26BA16-4381-F94C-BA25-2E5978145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3552" y="3644682"/>
            <a:ext cx="1917700" cy="1911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8A8849-84E8-D641-92E6-53CD634976C8}"/>
              </a:ext>
            </a:extLst>
          </p:cNvPr>
          <p:cNvSpPr txBox="1"/>
          <p:nvPr/>
        </p:nvSpPr>
        <p:spPr>
          <a:xfrm>
            <a:off x="1516317" y="1005937"/>
            <a:ext cx="2891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Norbert F. Scherer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D8E08E-6E39-A647-A130-C57EE19E137D}"/>
              </a:ext>
            </a:extLst>
          </p:cNvPr>
          <p:cNvSpPr txBox="1"/>
          <p:nvPr/>
        </p:nvSpPr>
        <p:spPr>
          <a:xfrm>
            <a:off x="1529764" y="3300190"/>
            <a:ext cx="2891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Stephen K. Gray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9E4921-72E1-F54E-8FEE-99D4D7E3C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2176" y="4770192"/>
            <a:ext cx="4137659" cy="5980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BE7D9D-4B83-D347-B1C0-134F36631E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5039" y="4568431"/>
            <a:ext cx="2906039" cy="10094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A6319E-42EC-CF46-8138-75A8323A21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4670" y="1375269"/>
            <a:ext cx="1986409" cy="2578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8E9289-B18D-B24F-BA3A-86C28C8C1C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4525" y="1348375"/>
            <a:ext cx="3474321" cy="260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582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_vid1" descr="fin_vid1">
            <a:hlinkClick r:id="" action="ppaction://media"/>
            <a:extLst>
              <a:ext uri="{FF2B5EF4-FFF2-40B4-BE49-F238E27FC236}">
                <a16:creationId xmlns:a16="http://schemas.microsoft.com/office/drawing/2014/main" id="{9F3B2E85-924E-F947-B1B5-392F896609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7130" y="147917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EC7061-9246-C34E-B1E7-DBB07493D424}"/>
              </a:ext>
            </a:extLst>
          </p:cNvPr>
          <p:cNvSpPr txBox="1"/>
          <p:nvPr/>
        </p:nvSpPr>
        <p:spPr>
          <a:xfrm>
            <a:off x="4861109" y="2407024"/>
            <a:ext cx="2877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546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7" y="-175"/>
            <a:ext cx="10515600" cy="696686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Trapping a single particle in a Gaussian beam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FC8A2-01A4-E148-B5F5-9447C63E6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56" t="612" r="537" b="-816"/>
          <a:stretch/>
        </p:blipFill>
        <p:spPr>
          <a:xfrm>
            <a:off x="7010454" y="1363201"/>
            <a:ext cx="4909404" cy="4511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C5F86D-C372-BB4D-948D-CCC9179C8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450" y="4077123"/>
            <a:ext cx="2607685" cy="699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BF4382-5431-C34A-A057-11C4A0B86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5775" y="4986400"/>
            <a:ext cx="3385400" cy="9495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E6CE08-5236-44BF-AB93-F749BAE19D55}"/>
              </a:ext>
            </a:extLst>
          </p:cNvPr>
          <p:cNvSpPr txBox="1"/>
          <p:nvPr/>
        </p:nvSpPr>
        <p:spPr>
          <a:xfrm>
            <a:off x="499825" y="3774490"/>
            <a:ext cx="42140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Focused beam profile (monochromatic)</a:t>
            </a:r>
            <a:endParaRPr lang="en-US" dirty="0"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679C564-3AE2-45D2-B6B4-CAFF08316A98}"/>
                  </a:ext>
                </a:extLst>
              </p:cNvPr>
              <p:cNvSpPr txBox="1"/>
              <p:nvPr/>
            </p:nvSpPr>
            <p:spPr>
              <a:xfrm>
                <a:off x="499825" y="4718667"/>
                <a:ext cx="6870804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Optical intensity and phase gradient forces </a:t>
                </a:r>
                <a:r>
                  <a:rPr lang="en-US" b="1" dirty="0">
                    <a:cs typeface="Calibri"/>
                  </a:rPr>
                  <a:t>(trapping in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  <a:cs typeface="Calibri"/>
                      </a:rPr>
                      <m:t>𝒙𝒚</m:t>
                    </m:r>
                  </m:oMath>
                </a14:m>
                <a:r>
                  <a:rPr lang="en-US" b="1" dirty="0">
                    <a:cs typeface="Calibri"/>
                  </a:rPr>
                  <a:t>-plane)</a:t>
                </a:r>
                <a:endParaRPr lang="en-US" dirty="0">
                  <a:cs typeface="Calibri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679C564-3AE2-45D2-B6B4-CAFF08316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25" y="4718667"/>
                <a:ext cx="6870804" cy="369332"/>
              </a:xfrm>
              <a:prstGeom prst="rect">
                <a:avLst/>
              </a:prstGeom>
              <a:blipFill>
                <a:blip r:embed="rId6"/>
                <a:stretch>
                  <a:fillRect l="-621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86E7D840-A1C9-40C2-9EC3-B0ADC732C849}"/>
              </a:ext>
            </a:extLst>
          </p:cNvPr>
          <p:cNvSpPr txBox="1"/>
          <p:nvPr/>
        </p:nvSpPr>
        <p:spPr>
          <a:xfrm>
            <a:off x="471108" y="868144"/>
            <a:ext cx="31350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y-polarized Gaussian beam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D6FACD-7AE3-0F4A-9E6B-1B629FFC9489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334F0D-BE57-C24A-9FE0-5E28186577F5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D1AA74C-D107-0F43-B747-CFD872A81E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363D66C-F2EE-2D48-A803-206A57FB1F0B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D061BF3-7F22-1F4F-BA56-51BFF13B17E6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optical trapping and optical matter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2595276-FBB2-924D-9750-FA0947DBC406}"/>
              </a:ext>
            </a:extLst>
          </p:cNvPr>
          <p:cNvSpPr txBox="1"/>
          <p:nvPr/>
        </p:nvSpPr>
        <p:spPr>
          <a:xfrm>
            <a:off x="499825" y="5775202"/>
            <a:ext cx="653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Brownian fluctuations from the thermal bath (water medium)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1CD3C5C-C1DE-354D-9CC8-5CF5AE60F890}"/>
              </a:ext>
            </a:extLst>
          </p:cNvPr>
          <p:cNvSpPr txBox="1"/>
          <p:nvPr/>
        </p:nvSpPr>
        <p:spPr>
          <a:xfrm>
            <a:off x="3389933" y="853748"/>
            <a:ext cx="3833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Force field for trapped nanoparticle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B93D64C0-B7D4-D143-B8C6-732E041E68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1188716"/>
            <a:ext cx="2847109" cy="2601063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CD20965E-6B63-0744-BDDE-0A55690AC529}"/>
              </a:ext>
            </a:extLst>
          </p:cNvPr>
          <p:cNvSpPr txBox="1"/>
          <p:nvPr/>
        </p:nvSpPr>
        <p:spPr>
          <a:xfrm>
            <a:off x="7724591" y="696511"/>
            <a:ext cx="383366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Brownian dynamics simulation for the trajectory of the trapped particle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DF38B4-3699-CF4D-AE3E-8F5DACC122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1478" y="1174771"/>
            <a:ext cx="3529261" cy="258392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706FFC6-9317-7048-92C8-CA31246AA353}"/>
              </a:ext>
            </a:extLst>
          </p:cNvPr>
          <p:cNvSpPr/>
          <p:nvPr/>
        </p:nvSpPr>
        <p:spPr>
          <a:xfrm>
            <a:off x="6938534" y="1400175"/>
            <a:ext cx="333804" cy="700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44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5" y="88678"/>
            <a:ext cx="13105749" cy="696686"/>
          </a:xfrm>
        </p:spPr>
        <p:txBody>
          <a:bodyPr>
            <a:normAutofit/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Two particles interact with each other electrodynamically to form a bound dimer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DCB92D-1DD6-0B4D-8C64-1BC137312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222" y="1090792"/>
            <a:ext cx="3825520" cy="28990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E3ADA4-4A1D-6846-AFF9-A52DCD869839}"/>
              </a:ext>
            </a:extLst>
          </p:cNvPr>
          <p:cNvSpPr txBox="1"/>
          <p:nvPr/>
        </p:nvSpPr>
        <p:spPr>
          <a:xfrm>
            <a:off x="2959970" y="806436"/>
            <a:ext cx="4161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Optical binding energy for two particles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1C48B9-B5C7-884C-93C9-EC4092787C6F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6C11D5-1219-A848-AA12-A0810325803A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BFC681F-8B82-1946-9F86-68031B83C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C26EE62-AC46-2644-AA5B-CA25497BCC3A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39FA88-85B7-994A-A8E2-3F21782ABBBF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optical trapping and optical matter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A6F6759-7967-244C-85D2-4BD8B51238A8}"/>
                  </a:ext>
                </a:extLst>
              </p:cNvPr>
              <p:cNvSpPr txBox="1"/>
              <p:nvPr/>
            </p:nvSpPr>
            <p:spPr>
              <a:xfrm>
                <a:off x="6958286" y="2186036"/>
                <a:ext cx="4640156" cy="2339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When a second particle is added to an optical trap, it interacts electrodynamically with the other particle 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binding is stable at various optical binding separations 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2000" b="0" dirty="0"/>
                  <a:t>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=1, 2, … </m:t>
                    </m:r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A6F6759-7967-244C-85D2-4BD8B5123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8286" y="2186036"/>
                <a:ext cx="4640156" cy="2339102"/>
              </a:xfrm>
              <a:prstGeom prst="rect">
                <a:avLst/>
              </a:prstGeom>
              <a:blipFill>
                <a:blip r:embed="rId5"/>
                <a:stretch>
                  <a:fillRect l="-820" t="-1081" b="-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AA3F3D6A-6A69-454F-9EBB-8CC919ADD2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7381" y="4412887"/>
            <a:ext cx="2394581" cy="8914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66AE0F0-8A14-1C4A-8D56-1F54EF2D47EF}"/>
                  </a:ext>
                </a:extLst>
              </p:cNvPr>
              <p:cNvSpPr txBox="1"/>
              <p:nvPr/>
            </p:nvSpPr>
            <p:spPr>
              <a:xfrm>
                <a:off x="4712829" y="4939254"/>
                <a:ext cx="24609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66AE0F0-8A14-1C4A-8D56-1F54EF2D4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829" y="4939254"/>
                <a:ext cx="246093" cy="369332"/>
              </a:xfrm>
              <a:prstGeom prst="rect">
                <a:avLst/>
              </a:prstGeom>
              <a:blipFill>
                <a:blip r:embed="rId7"/>
                <a:stretch>
                  <a:fillRect l="-25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5A1A19FF-8008-7B40-89F4-02AE1632081A}"/>
              </a:ext>
            </a:extLst>
          </p:cNvPr>
          <p:cNvSpPr txBox="1"/>
          <p:nvPr/>
        </p:nvSpPr>
        <p:spPr>
          <a:xfrm>
            <a:off x="715873" y="818741"/>
            <a:ext cx="1723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Gaussian beam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88ADCD-A616-644A-BBD3-C4A4952ECFDF}"/>
              </a:ext>
            </a:extLst>
          </p:cNvPr>
          <p:cNvSpPr txBox="1"/>
          <p:nvPr/>
        </p:nvSpPr>
        <p:spPr>
          <a:xfrm>
            <a:off x="920094" y="3513505"/>
            <a:ext cx="1723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Plane wave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4FFBFC2-5661-5F48-A188-832D950BF0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777" y="3788631"/>
            <a:ext cx="2722900" cy="246540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76EF7C2-7F4D-A64B-876D-E966488B9A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146108"/>
            <a:ext cx="2681348" cy="244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48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ACD96A2D-7277-0943-88A7-532ED555A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937" y="1234814"/>
            <a:ext cx="2006600" cy="52451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43369F4-2DF7-734D-A08C-AF0FD3CD5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95" y="1510266"/>
            <a:ext cx="1727200" cy="4889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5" y="88678"/>
            <a:ext cx="13213959" cy="696686"/>
          </a:xfrm>
        </p:spPr>
        <p:txBody>
          <a:bodyPr>
            <a:normAutofit/>
          </a:bodyPr>
          <a:lstStyle/>
          <a:p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Dimers forming in linearly and circularly polarized light: conservative and non-conservative forces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1C48B9-B5C7-884C-93C9-EC4092787C6F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6C11D5-1219-A848-AA12-A0810325803A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BFC681F-8B82-1946-9F86-68031B83C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C26EE62-AC46-2644-AA5B-CA25497BCC3A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39FA88-85B7-994A-A8E2-3F21782ABBBF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optical trapping and optical matter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0E6E86-F918-094F-9E8E-C6884E0AA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8209" y="1103355"/>
            <a:ext cx="3038662" cy="2625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CDB42D-8369-A14D-B4E8-0EFD8691A8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1672" y="3720024"/>
            <a:ext cx="2770492" cy="262502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A6F6759-7967-244C-85D2-4BD8B51238A8}"/>
              </a:ext>
            </a:extLst>
          </p:cNvPr>
          <p:cNvSpPr txBox="1"/>
          <p:nvPr/>
        </p:nvSpPr>
        <p:spPr>
          <a:xfrm>
            <a:off x="7975467" y="1717310"/>
            <a:ext cx="39649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linearly polarized light, the forces are conservative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circularly polarized light, the forces are non-conservative: the work to move the second particle around a closed loop is non-zero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445556D-B49A-FC4B-8514-4BD520736DDF}"/>
                  </a:ext>
                </a:extLst>
              </p:cNvPr>
              <p:cNvSpPr txBox="1"/>
              <p:nvPr/>
            </p:nvSpPr>
            <p:spPr>
              <a:xfrm>
                <a:off x="718828" y="1319047"/>
                <a:ext cx="247888" cy="4238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445556D-B49A-FC4B-8514-4BD520736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28" y="1319047"/>
                <a:ext cx="247888" cy="423899"/>
              </a:xfrm>
              <a:prstGeom prst="rect">
                <a:avLst/>
              </a:prstGeom>
              <a:blipFill>
                <a:blip r:embed="rId8"/>
                <a:stretch>
                  <a:fillRect l="-30000" r="-25000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1EE6503-792B-F647-BB11-2FF763D0CCDD}"/>
                  </a:ext>
                </a:extLst>
              </p:cNvPr>
              <p:cNvSpPr txBox="1"/>
              <p:nvPr/>
            </p:nvSpPr>
            <p:spPr>
              <a:xfrm>
                <a:off x="1438282" y="1364121"/>
                <a:ext cx="273345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1EE6503-792B-F647-BB11-2FF763D0C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282" y="1364121"/>
                <a:ext cx="273345" cy="414088"/>
              </a:xfrm>
              <a:prstGeom prst="rect">
                <a:avLst/>
              </a:prstGeom>
              <a:blipFill>
                <a:blip r:embed="rId9"/>
                <a:stretch>
                  <a:fillRect l="-17391" r="-17391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0737A7A-D7F1-C246-89CA-CD134ED1FD93}"/>
                  </a:ext>
                </a:extLst>
              </p:cNvPr>
              <p:cNvSpPr txBox="1"/>
              <p:nvPr/>
            </p:nvSpPr>
            <p:spPr>
              <a:xfrm>
                <a:off x="2838558" y="1360262"/>
                <a:ext cx="247888" cy="4238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0737A7A-D7F1-C246-89CA-CD134ED1F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558" y="1360262"/>
                <a:ext cx="247888" cy="423899"/>
              </a:xfrm>
              <a:prstGeom prst="rect">
                <a:avLst/>
              </a:prstGeom>
              <a:blipFill>
                <a:blip r:embed="rId10"/>
                <a:stretch>
                  <a:fillRect l="-30000" r="-25000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26F9326-B333-B447-832F-F5C82E54100F}"/>
                  </a:ext>
                </a:extLst>
              </p:cNvPr>
              <p:cNvSpPr txBox="1"/>
              <p:nvPr/>
            </p:nvSpPr>
            <p:spPr>
              <a:xfrm>
                <a:off x="3558012" y="1405336"/>
                <a:ext cx="273345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26F9326-B333-B447-832F-F5C82E541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012" y="1405336"/>
                <a:ext cx="273345" cy="414088"/>
              </a:xfrm>
              <a:prstGeom prst="rect">
                <a:avLst/>
              </a:prstGeom>
              <a:blipFill>
                <a:blip r:embed="rId11"/>
                <a:stretch>
                  <a:fillRect l="-21739" r="-17391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D941A18-587E-D440-A79C-100944E6F82B}"/>
              </a:ext>
            </a:extLst>
          </p:cNvPr>
          <p:cNvSpPr txBox="1"/>
          <p:nvPr/>
        </p:nvSpPr>
        <p:spPr>
          <a:xfrm>
            <a:off x="139345" y="770289"/>
            <a:ext cx="4161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Linear polarization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66D4C4-BBB3-9249-BA1A-4E901B390292}"/>
              </a:ext>
            </a:extLst>
          </p:cNvPr>
          <p:cNvSpPr txBox="1"/>
          <p:nvPr/>
        </p:nvSpPr>
        <p:spPr>
          <a:xfrm>
            <a:off x="2219937" y="769124"/>
            <a:ext cx="4161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Circular polarization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823341-FE52-D748-84B6-B1B18D74C4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01868" y="1852159"/>
            <a:ext cx="265042" cy="100255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8B56BDB-DD3E-1E42-B58F-8DBB19AA088E}"/>
              </a:ext>
            </a:extLst>
          </p:cNvPr>
          <p:cNvSpPr txBox="1"/>
          <p:nvPr/>
        </p:nvSpPr>
        <p:spPr>
          <a:xfrm>
            <a:off x="4624827" y="759694"/>
            <a:ext cx="4161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Work landscapes for a second particle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901B596D-3CE1-6141-9D07-E056FCB08594}"/>
              </a:ext>
            </a:extLst>
          </p:cNvPr>
          <p:cNvSpPr/>
          <p:nvPr/>
        </p:nvSpPr>
        <p:spPr>
          <a:xfrm rot="10387669">
            <a:off x="5754849" y="3431808"/>
            <a:ext cx="2043765" cy="2911563"/>
          </a:xfrm>
          <a:prstGeom prst="arc">
            <a:avLst>
              <a:gd name="adj1" fmla="val 16257527"/>
              <a:gd name="adj2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9B0D1F-3F7D-7741-A119-C7A509E9EBBB}"/>
              </a:ext>
            </a:extLst>
          </p:cNvPr>
          <p:cNvSpPr txBox="1"/>
          <p:nvPr/>
        </p:nvSpPr>
        <p:spPr>
          <a:xfrm>
            <a:off x="6900156" y="6138393"/>
            <a:ext cx="2583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Particle at the origin</a:t>
            </a:r>
          </a:p>
        </p:txBody>
      </p:sp>
    </p:spTree>
    <p:extLst>
      <p:ext uri="{BB962C8B-B14F-4D97-AF65-F5344CB8AC3E}">
        <p14:creationId xmlns:p14="http://schemas.microsoft.com/office/powerpoint/2010/main" val="1311271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6" y="-175"/>
            <a:ext cx="11997557" cy="696686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Building larger optical matter arrays in circularly polarized light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D6FACD-7AE3-0F4A-9E6B-1B629FFC9489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334F0D-BE57-C24A-9FE0-5E28186577F5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D1AA74C-D107-0F43-B747-CFD872A81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363D66C-F2EE-2D48-A803-206A57FB1F0B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D061BF3-7F22-1F4F-BA56-51BFF13B17E6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optical trapping and optical matter</a:t>
            </a:r>
          </a:p>
        </p:txBody>
      </p:sp>
      <p:pic>
        <p:nvPicPr>
          <p:cNvPr id="4" name="Picture 3" descr="A picture containing light, clock&#10;&#10;Description automatically generated">
            <a:extLst>
              <a:ext uri="{FF2B5EF4-FFF2-40B4-BE49-F238E27FC236}">
                <a16:creationId xmlns:a16="http://schemas.microsoft.com/office/drawing/2014/main" id="{0C307F44-1EA9-2A42-862E-B9DA13B38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04" y="1031642"/>
            <a:ext cx="11074559" cy="22266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AEB83A-2ADB-E049-BC45-23B2256ADE53}"/>
              </a:ext>
            </a:extLst>
          </p:cNvPr>
          <p:cNvSpPr txBox="1"/>
          <p:nvPr/>
        </p:nvSpPr>
        <p:spPr>
          <a:xfrm>
            <a:off x="352809" y="3298035"/>
            <a:ext cx="5885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Interference between incident and scattered fields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D66846-A00B-224B-9615-BD91EE5C52F2}"/>
                  </a:ext>
                </a:extLst>
              </p:cNvPr>
              <p:cNvSpPr txBox="1"/>
              <p:nvPr/>
            </p:nvSpPr>
            <p:spPr>
              <a:xfrm>
                <a:off x="961591" y="5542674"/>
                <a:ext cx="2114118" cy="4831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∝</m:t>
                      </m:r>
                      <m:acc>
                        <m:accPr>
                          <m:chr m:val="⃗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D66846-A00B-224B-9615-BD91EE5C5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591" y="5542674"/>
                <a:ext cx="2114118" cy="483146"/>
              </a:xfrm>
              <a:prstGeom prst="rect">
                <a:avLst/>
              </a:prstGeom>
              <a:blipFill>
                <a:blip r:embed="rId5"/>
                <a:stretch>
                  <a:fillRect l="-2395" t="-33333" r="-4790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F69687-0706-9A40-842C-CEE0AF2E1E3A}"/>
                  </a:ext>
                </a:extLst>
              </p:cNvPr>
              <p:cNvSpPr txBox="1"/>
              <p:nvPr/>
            </p:nvSpPr>
            <p:spPr>
              <a:xfrm>
                <a:off x="808623" y="3764728"/>
                <a:ext cx="4536883" cy="10549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𝑖𝑛𝑐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</m:acc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p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𝑠𝑐𝑎𝑡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F69687-0706-9A40-842C-CEE0AF2E1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623" y="3764728"/>
                <a:ext cx="4536883" cy="1054904"/>
              </a:xfrm>
              <a:prstGeom prst="rect">
                <a:avLst/>
              </a:prstGeom>
              <a:blipFill>
                <a:blip r:embed="rId6"/>
                <a:stretch>
                  <a:fillRect l="-838" t="-109524" b="-17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EAEFED9-7826-824F-B312-8843095C0741}"/>
              </a:ext>
            </a:extLst>
          </p:cNvPr>
          <p:cNvSpPr txBox="1"/>
          <p:nvPr/>
        </p:nvSpPr>
        <p:spPr>
          <a:xfrm>
            <a:off x="376231" y="4992078"/>
            <a:ext cx="3106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Force field landscape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46615A-23DF-DD43-9CC8-64E73ECA88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5547" y="3543204"/>
            <a:ext cx="2830660" cy="28125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4C23EE-6295-E145-A0D7-293024FC1F10}"/>
              </a:ext>
            </a:extLst>
          </p:cNvPr>
          <p:cNvSpPr txBox="1"/>
          <p:nvPr/>
        </p:nvSpPr>
        <p:spPr>
          <a:xfrm>
            <a:off x="352808" y="789717"/>
            <a:ext cx="10024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Building optical matter arrays 1 particle at a time (colormap = light intensity)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9F9F31-A334-5842-B9F8-5DF081B7EB32}"/>
              </a:ext>
            </a:extLst>
          </p:cNvPr>
          <p:cNvSpPr txBox="1"/>
          <p:nvPr/>
        </p:nvSpPr>
        <p:spPr>
          <a:xfrm>
            <a:off x="8139724" y="3192034"/>
            <a:ext cx="5885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37 nanoparticle optical matter array</a:t>
            </a:r>
          </a:p>
        </p:txBody>
      </p:sp>
    </p:spTree>
    <p:extLst>
      <p:ext uri="{BB962C8B-B14F-4D97-AF65-F5344CB8AC3E}">
        <p14:creationId xmlns:p14="http://schemas.microsoft.com/office/powerpoint/2010/main" val="3092492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6" y="-175"/>
            <a:ext cx="12175719" cy="696686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Efficient simulation of electrodynamic interactions in optical matter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D6FACD-7AE3-0F4A-9E6B-1B629FFC9489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334F0D-BE57-C24A-9FE0-5E28186577F5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D1AA74C-D107-0F43-B747-CFD872A81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363D66C-F2EE-2D48-A803-206A57FB1F0B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D061BF3-7F22-1F4F-BA56-51BFF13B17E6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optical trapping and optical matter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6690F8-0AAE-6043-AA9D-0DE93E52E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17" y="1381389"/>
            <a:ext cx="3068083" cy="4357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5F022-187F-774D-8F5E-EC410F678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200" y="3029636"/>
            <a:ext cx="3825520" cy="2763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A2AF7F-4E37-804A-B6B2-2C7E4402D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665" y="1954546"/>
            <a:ext cx="2211983" cy="10716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0637D0-E1E9-7A44-97B0-4FFC272B9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3711" y="1954546"/>
            <a:ext cx="2362226" cy="10716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7768EC-C7C9-054C-A326-ACE9C49260ED}"/>
              </a:ext>
            </a:extLst>
          </p:cNvPr>
          <p:cNvSpPr txBox="1"/>
          <p:nvPr/>
        </p:nvSpPr>
        <p:spPr>
          <a:xfrm>
            <a:off x="6846177" y="1535255"/>
            <a:ext cx="4991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Piecewise uniform vector Helmholtz equation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E4B5D3-4EEC-1744-821B-22C7680708A4}"/>
              </a:ext>
            </a:extLst>
          </p:cNvPr>
          <p:cNvSpPr txBox="1"/>
          <p:nvPr/>
        </p:nvSpPr>
        <p:spPr>
          <a:xfrm>
            <a:off x="8088961" y="592761"/>
            <a:ext cx="4991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Maxwell’s equations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EEE1D4BC-ADDE-7048-890D-98CFD4D1BB93}"/>
              </a:ext>
            </a:extLst>
          </p:cNvPr>
          <p:cNvSpPr/>
          <p:nvPr/>
        </p:nvSpPr>
        <p:spPr>
          <a:xfrm rot="5400000">
            <a:off x="8988693" y="1042404"/>
            <a:ext cx="524656" cy="434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21A609A6-3059-894B-B926-09BE91785CC3}"/>
              </a:ext>
            </a:extLst>
          </p:cNvPr>
          <p:cNvSpPr/>
          <p:nvPr/>
        </p:nvSpPr>
        <p:spPr>
          <a:xfrm rot="5400000">
            <a:off x="8988693" y="2993201"/>
            <a:ext cx="524656" cy="434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4C3F1C-5943-E149-9A3B-F402F1474999}"/>
              </a:ext>
            </a:extLst>
          </p:cNvPr>
          <p:cNvSpPr txBox="1"/>
          <p:nvPr/>
        </p:nvSpPr>
        <p:spPr>
          <a:xfrm>
            <a:off x="7122425" y="3542124"/>
            <a:ext cx="4991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Calculate optical forces on each particle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E58A246D-ED70-5C44-8A3F-0154997B55D0}"/>
              </a:ext>
            </a:extLst>
          </p:cNvPr>
          <p:cNvSpPr/>
          <p:nvPr/>
        </p:nvSpPr>
        <p:spPr>
          <a:xfrm rot="5400000">
            <a:off x="8988693" y="4069591"/>
            <a:ext cx="524656" cy="434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B34F70-0581-7949-A41F-6BBB195D941A}"/>
              </a:ext>
            </a:extLst>
          </p:cNvPr>
          <p:cNvSpPr txBox="1"/>
          <p:nvPr/>
        </p:nvSpPr>
        <p:spPr>
          <a:xfrm>
            <a:off x="7720994" y="4618514"/>
            <a:ext cx="4991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Langevin equation of motion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B3FA510-E6C9-0147-BA76-2B5B05BDCB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020" y="4996970"/>
            <a:ext cx="4307382" cy="6842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FEBB9B-4763-4F47-81DA-3A80C48944CB}"/>
              </a:ext>
            </a:extLst>
          </p:cNvPr>
          <p:cNvSpPr txBox="1"/>
          <p:nvPr/>
        </p:nvSpPr>
        <p:spPr>
          <a:xfrm>
            <a:off x="7421287" y="5683286"/>
            <a:ext cx="1211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inertia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5B70E9-EC4C-8B43-AD0B-412348065CF0}"/>
              </a:ext>
            </a:extLst>
          </p:cNvPr>
          <p:cNvSpPr txBox="1"/>
          <p:nvPr/>
        </p:nvSpPr>
        <p:spPr>
          <a:xfrm>
            <a:off x="8736134" y="5697800"/>
            <a:ext cx="1211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friction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93F82E-0AF7-0C4E-8273-5E22520C47A8}"/>
              </a:ext>
            </a:extLst>
          </p:cNvPr>
          <p:cNvSpPr txBox="1"/>
          <p:nvPr/>
        </p:nvSpPr>
        <p:spPr>
          <a:xfrm>
            <a:off x="9841659" y="5676898"/>
            <a:ext cx="1211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noise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E9917F-136D-AA42-94C0-20096E8D8605}"/>
              </a:ext>
            </a:extLst>
          </p:cNvPr>
          <p:cNvSpPr txBox="1"/>
          <p:nvPr/>
        </p:nvSpPr>
        <p:spPr>
          <a:xfrm>
            <a:off x="10574633" y="5685973"/>
            <a:ext cx="1777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electrodynamic</a:t>
            </a:r>
          </a:p>
        </p:txBody>
      </p:sp>
    </p:spTree>
    <p:extLst>
      <p:ext uri="{BB962C8B-B14F-4D97-AF65-F5344CB8AC3E}">
        <p14:creationId xmlns:p14="http://schemas.microsoft.com/office/powerpoint/2010/main" val="256180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ynamics_vid2" descr="dynamics_vid2">
            <a:hlinkClick r:id="" action="ppaction://media"/>
            <a:extLst>
              <a:ext uri="{FF2B5EF4-FFF2-40B4-BE49-F238E27FC236}">
                <a16:creationId xmlns:a16="http://schemas.microsoft.com/office/drawing/2014/main" id="{729B7BB5-391C-7B44-A6BF-B998FA1A2C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1766" y="1508402"/>
            <a:ext cx="3839566" cy="46074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CA0902-DF11-3B49-9667-1C8C57B1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6" y="-175"/>
            <a:ext cx="11997557" cy="696686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Visualizing the construction of optical matter in simulation and experiment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D6FACD-7AE3-0F4A-9E6B-1B629FFC9489}"/>
              </a:ext>
            </a:extLst>
          </p:cNvPr>
          <p:cNvSpPr txBox="1"/>
          <p:nvPr/>
        </p:nvSpPr>
        <p:spPr>
          <a:xfrm>
            <a:off x="352809" y="6465855"/>
            <a:ext cx="27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University of Chicago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334F0D-BE57-C24A-9FE0-5E28186577F5}"/>
              </a:ext>
            </a:extLst>
          </p:cNvPr>
          <p:cNvSpPr/>
          <p:nvPr/>
        </p:nvSpPr>
        <p:spPr>
          <a:xfrm>
            <a:off x="-186267" y="6507725"/>
            <a:ext cx="12489103" cy="369332"/>
          </a:xfrm>
          <a:prstGeom prst="rect">
            <a:avLst/>
          </a:prstGeom>
          <a:solidFill>
            <a:srgbClr val="8B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B0022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D1AA74C-D107-0F43-B747-CFD872A81E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26" y="6336515"/>
            <a:ext cx="380661" cy="48280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363D66C-F2EE-2D48-A803-206A57FB1F0B}"/>
              </a:ext>
            </a:extLst>
          </p:cNvPr>
          <p:cNvSpPr txBox="1"/>
          <p:nvPr/>
        </p:nvSpPr>
        <p:spPr>
          <a:xfrm>
            <a:off x="462689" y="6498601"/>
            <a:ext cx="382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University of Chicago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D061BF3-7F22-1F4F-BA56-51BFF13B17E6}"/>
              </a:ext>
            </a:extLst>
          </p:cNvPr>
          <p:cNvSpPr txBox="1"/>
          <p:nvPr/>
        </p:nvSpPr>
        <p:spPr>
          <a:xfrm>
            <a:off x="3694685" y="6507725"/>
            <a:ext cx="8429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optical trapping and optical matter</a:t>
            </a:r>
          </a:p>
        </p:txBody>
      </p:sp>
      <p:pic>
        <p:nvPicPr>
          <p:cNvPr id="5" name="dynamics_vid1" descr="dynamics_vid1">
            <a:hlinkClick r:id="" action="ppaction://media"/>
            <a:extLst>
              <a:ext uri="{FF2B5EF4-FFF2-40B4-BE49-F238E27FC236}">
                <a16:creationId xmlns:a16="http://schemas.microsoft.com/office/drawing/2014/main" id="{E4ECF940-DE2E-3345-82B4-3FE79832952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89549" y="1625475"/>
            <a:ext cx="5327827" cy="3995870"/>
          </a:xfrm>
          <a:prstGeom prst="rect">
            <a:avLst/>
          </a:prstGeom>
        </p:spPr>
      </p:pic>
      <p:pic>
        <p:nvPicPr>
          <p:cNvPr id="13" name="41467_2018_7376_MOESM4_ESM" descr="41467_2018_7376_MOESM4_ESM">
            <a:hlinkClick r:id="" action="ppaction://media"/>
            <a:extLst>
              <a:ext uri="{FF2B5EF4-FFF2-40B4-BE49-F238E27FC236}">
                <a16:creationId xmlns:a16="http://schemas.microsoft.com/office/drawing/2014/main" id="{D0CD48F8-D29F-9B4F-8128-1B93338DA53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41002" y="1810560"/>
            <a:ext cx="3430512" cy="34305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33A6F1-7B46-354C-8E8A-38B41D0D709A}"/>
              </a:ext>
            </a:extLst>
          </p:cNvPr>
          <p:cNvSpPr txBox="1"/>
          <p:nvPr/>
        </p:nvSpPr>
        <p:spPr>
          <a:xfrm>
            <a:off x="8349630" y="1143294"/>
            <a:ext cx="3013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Experiment showing assembly of optical matter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21098B-8F63-584E-99F2-1BB65B5F0138}"/>
              </a:ext>
            </a:extLst>
          </p:cNvPr>
          <p:cNvSpPr txBox="1"/>
          <p:nvPr/>
        </p:nvSpPr>
        <p:spPr>
          <a:xfrm>
            <a:off x="10761260" y="5232607"/>
            <a:ext cx="4708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Zijie</a:t>
            </a:r>
            <a:r>
              <a:rPr lang="en-US" i="1" dirty="0"/>
              <a:t> Yan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BBBA4F-3FBD-6A47-A9F8-335701381A4B}"/>
              </a:ext>
            </a:extLst>
          </p:cNvPr>
          <p:cNvSpPr txBox="1"/>
          <p:nvPr/>
        </p:nvSpPr>
        <p:spPr>
          <a:xfrm>
            <a:off x="756632" y="1355204"/>
            <a:ext cx="3013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XZ view of optical matter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5F182B-F56F-E340-A6A4-C547DEEE80DF}"/>
              </a:ext>
            </a:extLst>
          </p:cNvPr>
          <p:cNvSpPr txBox="1"/>
          <p:nvPr/>
        </p:nvSpPr>
        <p:spPr>
          <a:xfrm>
            <a:off x="4896176" y="1390334"/>
            <a:ext cx="3013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XY view of optical matter</a:t>
            </a:r>
          </a:p>
        </p:txBody>
      </p:sp>
    </p:spTree>
    <p:extLst>
      <p:ext uri="{BB962C8B-B14F-4D97-AF65-F5344CB8AC3E}">
        <p14:creationId xmlns:p14="http://schemas.microsoft.com/office/powerpoint/2010/main" val="703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0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2653</Words>
  <Application>Microsoft Macintosh PowerPoint</Application>
  <PresentationFormat>Widescreen</PresentationFormat>
  <Paragraphs>384</Paragraphs>
  <Slides>32</Slides>
  <Notes>16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Office Theme</vt:lpstr>
      <vt:lpstr>PowerPoint Presentation</vt:lpstr>
      <vt:lpstr>Light exerts a force on matter</vt:lpstr>
      <vt:lpstr>Trapping a single particle in a Gaussian beam</vt:lpstr>
      <vt:lpstr>Trapping a single particle in a Gaussian beam</vt:lpstr>
      <vt:lpstr>Two particles interact with each other electrodynamically to form a bound dimer</vt:lpstr>
      <vt:lpstr>Dimers forming in linearly and circularly polarized light: conservative and non-conservative forces</vt:lpstr>
      <vt:lpstr>Building larger optical matter arrays in circularly polarized light</vt:lpstr>
      <vt:lpstr>Efficient simulation of electrodynamic interactions in optical matter</vt:lpstr>
      <vt:lpstr>Visualizing the construction of optical matter in simulation and experiment</vt:lpstr>
      <vt:lpstr>Controlling optical matter with the wavelength, polarization, and intensity of light</vt:lpstr>
      <vt:lpstr>Non-reciprocal interactions in optical matter systems</vt:lpstr>
      <vt:lpstr>Action does not equal reaction in an optically bound hetero-dimer</vt:lpstr>
      <vt:lpstr>Observing a driven hetero-dimer in simulation and experiment</vt:lpstr>
      <vt:lpstr>The phase difference between induced dipoles causes a net mechanical force </vt:lpstr>
      <vt:lpstr>The radius of curvature of a Gaussian beam provides an extrinsic phase profile</vt:lpstr>
      <vt:lpstr>Enhanced trapping of a hetero-dimer in two dimensions using a converging Gaussian beam</vt:lpstr>
      <vt:lpstr>An intruder particle is expelled from an optical matter array though non-reciprocal interactions</vt:lpstr>
      <vt:lpstr>Separating optically trapped mixtures of particles by size using a stabilizing extrinsic phase</vt:lpstr>
      <vt:lpstr>PowerPoint Presentation</vt:lpstr>
      <vt:lpstr>Using optical angular momentum to create stochastic optical matter machines</vt:lpstr>
      <vt:lpstr>Circularly polarized light exerts a torque on trapped nanoparticles</vt:lpstr>
      <vt:lpstr>Optical matter experiences a net orbital torque that can be positive or negative</vt:lpstr>
      <vt:lpstr>Collective scattering modes of optical matter arrays carry angular momentum</vt:lpstr>
      <vt:lpstr>Spin–Orbit angular momentum conversion in rotationally symmetric arrays</vt:lpstr>
      <vt:lpstr>Realizing a stochastic optical matter machine in simulation and experiment</vt:lpstr>
      <vt:lpstr>Constructing an optical matter machine via optical binding and non-reciprocal interactions</vt:lpstr>
      <vt:lpstr>The efficiency of stochastic optical matter machines depends on the beam power</vt:lpstr>
      <vt:lpstr>Realizing different types of optical matter machines</vt:lpstr>
      <vt:lpstr>Meta-atoms and optical magnetism excited by vector beams</vt:lpstr>
      <vt:lpstr>Conclusion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exerts a force on matter</dc:title>
  <dc:creator>John Parker</dc:creator>
  <cp:lastModifiedBy>John Parker</cp:lastModifiedBy>
  <cp:revision>2</cp:revision>
  <dcterms:created xsi:type="dcterms:W3CDTF">2020-07-24T17:06:37Z</dcterms:created>
  <dcterms:modified xsi:type="dcterms:W3CDTF">2020-07-24T17:08:58Z</dcterms:modified>
</cp:coreProperties>
</file>